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58" r:id="rId3"/>
  </p:sldIdLst>
  <p:sldSz cx="9144000" cy="6858000" type="screen4x3"/>
  <p:notesSz cx="9926638" cy="6797675"/>
  <p:defaultTextStyle>
    <a:defPPr>
      <a:defRPr lang="ru-RU"/>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72283" autoAdjust="0"/>
  </p:normalViewPr>
  <p:slideViewPr>
    <p:cSldViewPr>
      <p:cViewPr varScale="1">
        <p:scale>
          <a:sx n="106" d="100"/>
          <a:sy n="106" d="100"/>
        </p:scale>
        <p:origin x="-1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3954" y="-8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Нижний колонтитул 3"/>
          <p:cNvSpPr>
            <a:spLocks noGrp="1"/>
          </p:cNvSpPr>
          <p:nvPr>
            <p:ph type="ftr" sz="quarter" idx="2"/>
          </p:nvPr>
        </p:nvSpPr>
        <p:spPr>
          <a:xfrm>
            <a:off x="0" y="6456379"/>
            <a:ext cx="4300519" cy="34021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3755" y="6456379"/>
            <a:ext cx="4300519" cy="340210"/>
          </a:xfrm>
          <a:prstGeom prst="rect">
            <a:avLst/>
          </a:prstGeom>
        </p:spPr>
        <p:txBody>
          <a:bodyPr vert="horz" lIns="91440" tIns="45720" rIns="91440" bIns="45720" rtlCol="0" anchor="b"/>
          <a:lstStyle>
            <a:lvl1pPr algn="r">
              <a:defRPr sz="1200"/>
            </a:lvl1pPr>
          </a:lstStyle>
          <a:p>
            <a:fld id="{C942D3B5-87D4-43B3-AF22-FA974145AAC3}" type="slidenum">
              <a:rPr lang="ru-RU" smtClean="0"/>
              <a:t>‹#›</a:t>
            </a:fld>
            <a:endParaRPr lang="ru-RU"/>
          </a:p>
        </p:txBody>
      </p:sp>
    </p:spTree>
    <p:extLst>
      <p:ext uri="{BB962C8B-B14F-4D97-AF65-F5344CB8AC3E}">
        <p14:creationId xmlns:p14="http://schemas.microsoft.com/office/powerpoint/2010/main" val="3830600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4302625"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1696" y="1"/>
            <a:ext cx="4302625" cy="339884"/>
          </a:xfrm>
          <a:prstGeom prst="rect">
            <a:avLst/>
          </a:prstGeom>
        </p:spPr>
        <p:txBody>
          <a:bodyPr vert="horz" lIns="91440" tIns="45720" rIns="91440" bIns="45720" rtlCol="0"/>
          <a:lstStyle>
            <a:lvl1pPr algn="r">
              <a:defRPr sz="1200"/>
            </a:lvl1pPr>
          </a:lstStyle>
          <a:p>
            <a:fld id="{AD2BA85A-09C3-4373-8BA2-AEAC49B80C19}" type="datetimeFigureOut">
              <a:rPr lang="ru-RU" smtClean="0"/>
              <a:t>22.10.2015</a:t>
            </a:fld>
            <a:endParaRPr lang="ru-RU"/>
          </a:p>
        </p:txBody>
      </p:sp>
      <p:sp>
        <p:nvSpPr>
          <p:cNvPr id="4" name="Образ слайда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201" y="3229442"/>
            <a:ext cx="7942238" cy="305895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456699"/>
            <a:ext cx="4302625" cy="33988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1696" y="6456699"/>
            <a:ext cx="4302625" cy="339884"/>
          </a:xfrm>
          <a:prstGeom prst="rect">
            <a:avLst/>
          </a:prstGeom>
        </p:spPr>
        <p:txBody>
          <a:bodyPr vert="horz" lIns="91440" tIns="45720" rIns="91440" bIns="45720" rtlCol="0" anchor="b"/>
          <a:lstStyle>
            <a:lvl1pPr algn="r">
              <a:defRPr sz="1200"/>
            </a:lvl1pPr>
          </a:lstStyle>
          <a:p>
            <a:fld id="{F91B6665-69A8-4904-90AF-F7CFFF3193A1}" type="slidenum">
              <a:rPr lang="ru-RU" smtClean="0"/>
              <a:t>‹#›</a:t>
            </a:fld>
            <a:endParaRPr lang="ru-RU"/>
          </a:p>
        </p:txBody>
      </p:sp>
    </p:spTree>
    <p:extLst>
      <p:ext uri="{BB962C8B-B14F-4D97-AF65-F5344CB8AC3E}">
        <p14:creationId xmlns:p14="http://schemas.microsoft.com/office/powerpoint/2010/main" val="4171852849"/>
      </p:ext>
    </p:extLst>
  </p:cSld>
  <p:clrMap bg1="lt1" tx1="dk1" bg2="lt2" tx2="dk2" accent1="accent1" accent2="accent2" accent3="accent3" accent4="accent4" accent5="accent5" accent6="accent6" hlink="hlink" folHlink="folHlink"/>
  <p:notesStyle>
    <a:lvl1pPr marL="0" algn="l" defTabSz="914309" rtl="0" eaLnBrk="1" latinLnBrk="0" hangingPunct="1">
      <a:defRPr sz="1200" kern="1200">
        <a:solidFill>
          <a:schemeClr val="tx1"/>
        </a:solidFill>
        <a:latin typeface="+mn-lt"/>
        <a:ea typeface="+mn-ea"/>
        <a:cs typeface="+mn-cs"/>
      </a:defRPr>
    </a:lvl1pPr>
    <a:lvl2pPr marL="457154" algn="l" defTabSz="914309" rtl="0" eaLnBrk="1" latinLnBrk="0" hangingPunct="1">
      <a:defRPr sz="1200" kern="1200">
        <a:solidFill>
          <a:schemeClr val="tx1"/>
        </a:solidFill>
        <a:latin typeface="+mn-lt"/>
        <a:ea typeface="+mn-ea"/>
        <a:cs typeface="+mn-cs"/>
      </a:defRPr>
    </a:lvl2pPr>
    <a:lvl3pPr marL="914309" algn="l" defTabSz="914309" rtl="0" eaLnBrk="1" latinLnBrk="0" hangingPunct="1">
      <a:defRPr sz="1200" kern="1200">
        <a:solidFill>
          <a:schemeClr val="tx1"/>
        </a:solidFill>
        <a:latin typeface="+mn-lt"/>
        <a:ea typeface="+mn-ea"/>
        <a:cs typeface="+mn-cs"/>
      </a:defRPr>
    </a:lvl3pPr>
    <a:lvl4pPr marL="1371463" algn="l" defTabSz="914309" rtl="0" eaLnBrk="1" latinLnBrk="0" hangingPunct="1">
      <a:defRPr sz="1200" kern="1200">
        <a:solidFill>
          <a:schemeClr val="tx1"/>
        </a:solidFill>
        <a:latin typeface="+mn-lt"/>
        <a:ea typeface="+mn-ea"/>
        <a:cs typeface="+mn-cs"/>
      </a:defRPr>
    </a:lvl4pPr>
    <a:lvl5pPr marL="1828617" algn="l" defTabSz="914309" rtl="0" eaLnBrk="1" latinLnBrk="0" hangingPunct="1">
      <a:defRPr sz="1200" kern="1200">
        <a:solidFill>
          <a:schemeClr val="tx1"/>
        </a:solidFill>
        <a:latin typeface="+mn-lt"/>
        <a:ea typeface="+mn-ea"/>
        <a:cs typeface="+mn-cs"/>
      </a:defRPr>
    </a:lvl5pPr>
    <a:lvl6pPr marL="2285771" algn="l" defTabSz="914309" rtl="0" eaLnBrk="1" latinLnBrk="0" hangingPunct="1">
      <a:defRPr sz="1200" kern="1200">
        <a:solidFill>
          <a:schemeClr val="tx1"/>
        </a:solidFill>
        <a:latin typeface="+mn-lt"/>
        <a:ea typeface="+mn-ea"/>
        <a:cs typeface="+mn-cs"/>
      </a:defRPr>
    </a:lvl6pPr>
    <a:lvl7pPr marL="2742926" algn="l" defTabSz="914309" rtl="0" eaLnBrk="1" latinLnBrk="0" hangingPunct="1">
      <a:defRPr sz="1200" kern="1200">
        <a:solidFill>
          <a:schemeClr val="tx1"/>
        </a:solidFill>
        <a:latin typeface="+mn-lt"/>
        <a:ea typeface="+mn-ea"/>
        <a:cs typeface="+mn-cs"/>
      </a:defRPr>
    </a:lvl7pPr>
    <a:lvl8pPr marL="3200080" algn="l" defTabSz="914309" rtl="0" eaLnBrk="1" latinLnBrk="0" hangingPunct="1">
      <a:defRPr sz="1200" kern="1200">
        <a:solidFill>
          <a:schemeClr val="tx1"/>
        </a:solidFill>
        <a:latin typeface="+mn-lt"/>
        <a:ea typeface="+mn-ea"/>
        <a:cs typeface="+mn-cs"/>
      </a:defRPr>
    </a:lvl8pPr>
    <a:lvl9pPr marL="3657234" algn="l" defTabSz="9143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263900" y="509588"/>
            <a:ext cx="3398838" cy="254952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91B6665-69A8-4904-90AF-F7CFFF3193A1}" type="slidenum">
              <a:rPr lang="ru-RU" smtClean="0"/>
              <a:t>1</a:t>
            </a:fld>
            <a:endParaRPr lang="ru-RU"/>
          </a:p>
        </p:txBody>
      </p:sp>
    </p:spTree>
    <p:extLst>
      <p:ext uri="{BB962C8B-B14F-4D97-AF65-F5344CB8AC3E}">
        <p14:creationId xmlns:p14="http://schemas.microsoft.com/office/powerpoint/2010/main" val="3798873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54" indent="0" algn="ctr">
              <a:buNone/>
              <a:defRPr>
                <a:solidFill>
                  <a:schemeClr val="tx1">
                    <a:tint val="75000"/>
                  </a:schemeClr>
                </a:solidFill>
              </a:defRPr>
            </a:lvl2pPr>
            <a:lvl3pPr marL="914309" indent="0" algn="ctr">
              <a:buNone/>
              <a:defRPr>
                <a:solidFill>
                  <a:schemeClr val="tx1">
                    <a:tint val="75000"/>
                  </a:schemeClr>
                </a:solidFill>
              </a:defRPr>
            </a:lvl3pPr>
            <a:lvl4pPr marL="1371463" indent="0" algn="ctr">
              <a:buNone/>
              <a:defRPr>
                <a:solidFill>
                  <a:schemeClr val="tx1">
                    <a:tint val="75000"/>
                  </a:schemeClr>
                </a:solidFill>
              </a:defRPr>
            </a:lvl4pPr>
            <a:lvl5pPr marL="1828617" indent="0" algn="ctr">
              <a:buNone/>
              <a:defRPr>
                <a:solidFill>
                  <a:schemeClr val="tx1">
                    <a:tint val="75000"/>
                  </a:schemeClr>
                </a:solidFill>
              </a:defRPr>
            </a:lvl5pPr>
            <a:lvl6pPr marL="2285771"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4"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ECE049-4DAA-4729-A250-3B6CC33CA596}" type="datetimeFigureOut">
              <a:rPr lang="ru-RU" smtClean="0"/>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23012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ECE049-4DAA-4729-A250-3B6CC33CA596}" type="datetimeFigureOut">
              <a:rPr lang="ru-RU" smtClean="0"/>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415871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ECE049-4DAA-4729-A250-3B6CC33CA596}" type="datetimeFigureOut">
              <a:rPr lang="ru-RU" smtClean="0"/>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405549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ECE049-4DAA-4729-A250-3B6CC33CA596}" type="datetimeFigureOut">
              <a:rPr lang="ru-RU" smtClean="0"/>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111392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09" indent="0">
              <a:buNone/>
              <a:defRPr sz="1600">
                <a:solidFill>
                  <a:schemeClr val="tx1">
                    <a:tint val="75000"/>
                  </a:schemeClr>
                </a:solidFill>
              </a:defRPr>
            </a:lvl3pPr>
            <a:lvl4pPr marL="1371463" indent="0">
              <a:buNone/>
              <a:defRPr sz="1400">
                <a:solidFill>
                  <a:schemeClr val="tx1">
                    <a:tint val="75000"/>
                  </a:schemeClr>
                </a:solidFill>
              </a:defRPr>
            </a:lvl4pPr>
            <a:lvl5pPr marL="1828617" indent="0">
              <a:buNone/>
              <a:defRPr sz="1400">
                <a:solidFill>
                  <a:schemeClr val="tx1">
                    <a:tint val="75000"/>
                  </a:schemeClr>
                </a:solidFill>
              </a:defRPr>
            </a:lvl5pPr>
            <a:lvl6pPr marL="2285771"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4"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ECE049-4DAA-4729-A250-3B6CC33CA596}" type="datetimeFigureOut">
              <a:rPr lang="ru-RU" smtClean="0"/>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2234517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DECE049-4DAA-4729-A250-3B6CC33CA596}" type="datetimeFigureOut">
              <a:rPr lang="ru-RU" smtClean="0"/>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330943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DECE049-4DAA-4729-A250-3B6CC33CA596}" type="datetimeFigureOut">
              <a:rPr lang="ru-RU" smtClean="0"/>
              <a:t>22.10.2015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309093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ECE049-4DAA-4729-A250-3B6CC33CA596}" type="datetimeFigureOut">
              <a:rPr lang="ru-RU" smtClean="0"/>
              <a:t>22.10.2015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421504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ECE049-4DAA-4729-A250-3B6CC33CA596}" type="datetimeFigureOut">
              <a:rPr lang="ru-RU" smtClean="0"/>
              <a:t>22.10.2015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164129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0"/>
            <a:ext cx="3008313" cy="4691063"/>
          </a:xfrm>
        </p:spPr>
        <p:txBody>
          <a:bodyPr/>
          <a:lstStyle>
            <a:lvl1pPr marL="0" indent="0">
              <a:buNone/>
              <a:defRPr sz="1400"/>
            </a:lvl1pPr>
            <a:lvl2pPr marL="457154" indent="0">
              <a:buNone/>
              <a:defRPr sz="1200"/>
            </a:lvl2pPr>
            <a:lvl3pPr marL="914309" indent="0">
              <a:buNone/>
              <a:defRPr sz="1000"/>
            </a:lvl3pPr>
            <a:lvl4pPr marL="1371463" indent="0">
              <a:buNone/>
              <a:defRPr sz="900"/>
            </a:lvl4pPr>
            <a:lvl5pPr marL="1828617" indent="0">
              <a:buNone/>
              <a:defRPr sz="900"/>
            </a:lvl5pPr>
            <a:lvl6pPr marL="2285771" indent="0">
              <a:buNone/>
              <a:defRPr sz="900"/>
            </a:lvl6pPr>
            <a:lvl7pPr marL="2742926" indent="0">
              <a:buNone/>
              <a:defRPr sz="900"/>
            </a:lvl7pPr>
            <a:lvl8pPr marL="3200080" indent="0">
              <a:buNone/>
              <a:defRPr sz="900"/>
            </a:lvl8pPr>
            <a:lvl9pPr marL="365723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ECE049-4DAA-4729-A250-3B6CC33CA596}" type="datetimeFigureOut">
              <a:rPr lang="ru-RU" smtClean="0"/>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395261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9"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9" y="612775"/>
            <a:ext cx="5486400" cy="4114800"/>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lang="ru-RU"/>
          </a:p>
        </p:txBody>
      </p:sp>
      <p:sp>
        <p:nvSpPr>
          <p:cNvPr id="4" name="Текст 3"/>
          <p:cNvSpPr>
            <a:spLocks noGrp="1"/>
          </p:cNvSpPr>
          <p:nvPr>
            <p:ph type="body" sz="half" idx="2"/>
          </p:nvPr>
        </p:nvSpPr>
        <p:spPr>
          <a:xfrm>
            <a:off x="1792289" y="5367338"/>
            <a:ext cx="5486400" cy="804862"/>
          </a:xfrm>
        </p:spPr>
        <p:txBody>
          <a:bodyPr/>
          <a:lstStyle>
            <a:lvl1pPr marL="0" indent="0">
              <a:buNone/>
              <a:defRPr sz="1400"/>
            </a:lvl1pPr>
            <a:lvl2pPr marL="457154" indent="0">
              <a:buNone/>
              <a:defRPr sz="1200"/>
            </a:lvl2pPr>
            <a:lvl3pPr marL="914309" indent="0">
              <a:buNone/>
              <a:defRPr sz="1000"/>
            </a:lvl3pPr>
            <a:lvl4pPr marL="1371463" indent="0">
              <a:buNone/>
              <a:defRPr sz="900"/>
            </a:lvl4pPr>
            <a:lvl5pPr marL="1828617" indent="0">
              <a:buNone/>
              <a:defRPr sz="900"/>
            </a:lvl5pPr>
            <a:lvl6pPr marL="2285771" indent="0">
              <a:buNone/>
              <a:defRPr sz="900"/>
            </a:lvl6pPr>
            <a:lvl7pPr marL="2742926" indent="0">
              <a:buNone/>
              <a:defRPr sz="900"/>
            </a:lvl7pPr>
            <a:lvl8pPr marL="3200080" indent="0">
              <a:buNone/>
              <a:defRPr sz="900"/>
            </a:lvl8pPr>
            <a:lvl9pPr marL="365723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ECE049-4DAA-4729-A250-3B6CC33CA596}" type="datetimeFigureOut">
              <a:rPr lang="ru-RU" smtClean="0"/>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4093AC-9F83-42F4-84F1-E682CD3B2E1B}" type="slidenum">
              <a:rPr lang="ru-RU" smtClean="0"/>
              <a:t>‹#›</a:t>
            </a:fld>
            <a:endParaRPr lang="ru-RU"/>
          </a:p>
        </p:txBody>
      </p:sp>
    </p:spTree>
    <p:extLst>
      <p:ext uri="{BB962C8B-B14F-4D97-AF65-F5344CB8AC3E}">
        <p14:creationId xmlns:p14="http://schemas.microsoft.com/office/powerpoint/2010/main" val="83801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4639"/>
            <a:ext cx="8229600" cy="1143000"/>
          </a:xfrm>
          <a:prstGeom prst="rect">
            <a:avLst/>
          </a:prstGeom>
        </p:spPr>
        <p:txBody>
          <a:bodyPr vert="horz" lIns="91431" tIns="45715" rIns="91431" bIns="4571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1" y="1600200"/>
            <a:ext cx="8229600" cy="4525963"/>
          </a:xfrm>
          <a:prstGeom prst="rect">
            <a:avLst/>
          </a:prstGeom>
        </p:spPr>
        <p:txBody>
          <a:bodyPr vert="horz" lIns="91431" tIns="45715" rIns="91431" bIns="4571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31" tIns="45715" rIns="91431" bIns="45715" rtlCol="0" anchor="ctr"/>
          <a:lstStyle>
            <a:lvl1pPr algn="l">
              <a:defRPr sz="1200">
                <a:solidFill>
                  <a:schemeClr val="tx1">
                    <a:tint val="75000"/>
                  </a:schemeClr>
                </a:solidFill>
              </a:defRPr>
            </a:lvl1pPr>
          </a:lstStyle>
          <a:p>
            <a:fld id="{7DECE049-4DAA-4729-A250-3B6CC33CA596}" type="datetimeFigureOut">
              <a:rPr lang="ru-RU" smtClean="0"/>
              <a:t>22.10.2015</a:t>
            </a:fld>
            <a:endParaRPr lang="ru-RU"/>
          </a:p>
        </p:txBody>
      </p:sp>
      <p:sp>
        <p:nvSpPr>
          <p:cNvPr id="5" name="Нижний колонтитул 4"/>
          <p:cNvSpPr>
            <a:spLocks noGrp="1"/>
          </p:cNvSpPr>
          <p:nvPr>
            <p:ph type="ftr" sz="quarter" idx="3"/>
          </p:nvPr>
        </p:nvSpPr>
        <p:spPr>
          <a:xfrm>
            <a:off x="3124201" y="6356351"/>
            <a:ext cx="2895600" cy="365125"/>
          </a:xfrm>
          <a:prstGeom prst="rect">
            <a:avLst/>
          </a:prstGeom>
        </p:spPr>
        <p:txBody>
          <a:bodyPr vert="horz" lIns="91431" tIns="45715" rIns="91431" bIns="45715"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1" y="6356351"/>
            <a:ext cx="2133600" cy="365125"/>
          </a:xfrm>
          <a:prstGeom prst="rect">
            <a:avLst/>
          </a:prstGeom>
        </p:spPr>
        <p:txBody>
          <a:bodyPr vert="horz" lIns="91431" tIns="45715" rIns="91431" bIns="45715" rtlCol="0" anchor="ctr"/>
          <a:lstStyle>
            <a:lvl1pPr algn="r">
              <a:defRPr sz="1200">
                <a:solidFill>
                  <a:schemeClr val="tx1">
                    <a:tint val="75000"/>
                  </a:schemeClr>
                </a:solidFill>
              </a:defRPr>
            </a:lvl1pPr>
          </a:lstStyle>
          <a:p>
            <a:fld id="{574093AC-9F83-42F4-84F1-E682CD3B2E1B}" type="slidenum">
              <a:rPr lang="ru-RU" smtClean="0"/>
              <a:t>‹#›</a:t>
            </a:fld>
            <a:endParaRPr lang="ru-RU"/>
          </a:p>
        </p:txBody>
      </p:sp>
    </p:spTree>
    <p:extLst>
      <p:ext uri="{BB962C8B-B14F-4D97-AF65-F5344CB8AC3E}">
        <p14:creationId xmlns:p14="http://schemas.microsoft.com/office/powerpoint/2010/main" val="243868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09"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430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6" indent="-285722" algn="l" defTabSz="91430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6" indent="-228577" algn="l" defTabSz="91430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4"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9"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3"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7"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ceofestate.ru/himg/attent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70" y="116632"/>
            <a:ext cx="716306" cy="151216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43295" y="87877"/>
            <a:ext cx="8524147" cy="1350391"/>
          </a:xfrm>
          <a:prstGeom prst="rect">
            <a:avLst/>
          </a:prstGeom>
        </p:spPr>
        <p:txBody>
          <a:bodyPr wrap="square" lIns="91431" tIns="45715" rIns="91431" bIns="45715">
            <a:spAutoFit/>
          </a:bodyPr>
          <a:lstStyle/>
          <a:p>
            <a:pPr algn="just"/>
            <a:r>
              <a:rPr lang="ru-RU" sz="1600" dirty="0"/>
              <a:t>В Региональную программу капитального ремонта общего имущества в многоквартирных домах Тюменской области на 2015-2044 годы включены все многоквартирные дома Тюменской области.</a:t>
            </a:r>
          </a:p>
          <a:p>
            <a:pPr algn="just"/>
            <a:r>
              <a:rPr lang="ru-RU" sz="1600" b="1" dirty="0"/>
              <a:t>ИСКЛЮЧЕНИЕ: </a:t>
            </a:r>
            <a:r>
              <a:rPr lang="ru-RU" sz="1600" dirty="0"/>
              <a:t>дома, признанные в установленном порядке аварийными и подлежащими сносу, и дома, в которых имеются менее чем три квартиры.</a:t>
            </a:r>
            <a:r>
              <a:rPr lang="ru-RU" sz="1600" i="1" dirty="0"/>
              <a:t> </a:t>
            </a:r>
          </a:p>
        </p:txBody>
      </p:sp>
      <p:sp>
        <p:nvSpPr>
          <p:cNvPr id="9" name="TextBox 8"/>
          <p:cNvSpPr txBox="1"/>
          <p:nvPr/>
        </p:nvSpPr>
        <p:spPr>
          <a:xfrm>
            <a:off x="105140" y="1772816"/>
            <a:ext cx="8928992" cy="815353"/>
          </a:xfrm>
          <a:prstGeom prst="rect">
            <a:avLst/>
          </a:prstGeom>
          <a:noFill/>
        </p:spPr>
        <p:txBody>
          <a:bodyPr wrap="square" lIns="91431" tIns="45715" rIns="91431" bIns="45715" rtlCol="0">
            <a:spAutoFit/>
          </a:bodyPr>
          <a:lstStyle/>
          <a:p>
            <a:pPr algn="ctr">
              <a:lnSpc>
                <a:spcPts val="1500"/>
              </a:lnSpc>
            </a:pPr>
            <a:r>
              <a:rPr lang="ru-RU" dirty="0" smtClean="0">
                <a:latin typeface="Arial Black" pitchFamily="34" charset="0"/>
              </a:rPr>
              <a:t>Виды работ по капитальному ремонту </a:t>
            </a:r>
          </a:p>
          <a:p>
            <a:pPr algn="ctr">
              <a:lnSpc>
                <a:spcPts val="1300"/>
              </a:lnSpc>
            </a:pPr>
            <a:r>
              <a:rPr lang="ru-RU" sz="1200" dirty="0">
                <a:latin typeface="Arial Black" pitchFamily="34" charset="0"/>
              </a:rPr>
              <a:t>выполнение которых финансируются за счет средств фонда капитального ремонта, </a:t>
            </a:r>
            <a:r>
              <a:rPr lang="ru-RU" sz="1200" dirty="0" smtClean="0">
                <a:latin typeface="Arial Black" pitchFamily="34" charset="0"/>
              </a:rPr>
              <a:t>сформированного </a:t>
            </a:r>
            <a:r>
              <a:rPr lang="ru-RU" sz="1200" dirty="0">
                <a:latin typeface="Arial Black" pitchFamily="34" charset="0"/>
              </a:rPr>
              <a:t>исходя из минимального размера взноса на капитальный ремонт </a:t>
            </a:r>
          </a:p>
          <a:p>
            <a:pPr algn="ctr">
              <a:lnSpc>
                <a:spcPts val="1300"/>
              </a:lnSpc>
            </a:pPr>
            <a:r>
              <a:rPr lang="ru-RU" sz="1200" dirty="0">
                <a:latin typeface="Arial Black" pitchFamily="34" charset="0"/>
              </a:rPr>
              <a:t> </a:t>
            </a:r>
            <a:r>
              <a:rPr lang="ru-RU" sz="1200" dirty="0" smtClean="0">
                <a:latin typeface="Arial Black" pitchFamily="34" charset="0"/>
              </a:rPr>
              <a:t>(на 2015 год составляет 7,5 </a:t>
            </a:r>
            <a:r>
              <a:rPr lang="ru-RU" sz="1200" dirty="0">
                <a:latin typeface="Arial Black" pitchFamily="34" charset="0"/>
              </a:rPr>
              <a:t>рублей с квадратного метра в месяц) </a:t>
            </a:r>
          </a:p>
        </p:txBody>
      </p:sp>
      <p:pic>
        <p:nvPicPr>
          <p:cNvPr id="10" name="Picture 3" descr="C:\Users\Egorenko_1\Desktop\Безымянный.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2272" y="2588170"/>
            <a:ext cx="2520280" cy="423755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0" y="3228145"/>
            <a:ext cx="2304256" cy="276989"/>
          </a:xfrm>
          <a:prstGeom prst="rect">
            <a:avLst/>
          </a:prstGeom>
          <a:noFill/>
        </p:spPr>
        <p:txBody>
          <a:bodyPr wrap="square" lIns="91431" tIns="45715" rIns="91431" bIns="45715" rtlCol="0">
            <a:spAutoFit/>
          </a:bodyPr>
          <a:lstStyle/>
          <a:p>
            <a:r>
              <a:rPr lang="ru-RU" sz="1200" b="1" dirty="0"/>
              <a:t>РЕМОНТ КРЫШИ</a:t>
            </a:r>
          </a:p>
        </p:txBody>
      </p:sp>
      <p:sp>
        <p:nvSpPr>
          <p:cNvPr id="14" name="TextBox 13"/>
          <p:cNvSpPr txBox="1"/>
          <p:nvPr/>
        </p:nvSpPr>
        <p:spPr>
          <a:xfrm>
            <a:off x="32186" y="3586945"/>
            <a:ext cx="2304256" cy="276989"/>
          </a:xfrm>
          <a:prstGeom prst="rect">
            <a:avLst/>
          </a:prstGeom>
          <a:noFill/>
        </p:spPr>
        <p:txBody>
          <a:bodyPr wrap="square" lIns="91431" tIns="45715" rIns="91431" bIns="45715" rtlCol="0">
            <a:spAutoFit/>
          </a:bodyPr>
          <a:lstStyle/>
          <a:p>
            <a:r>
              <a:rPr lang="ru-RU" sz="1200" b="1" dirty="0"/>
              <a:t>РЕМОНТ ФАСАДА</a:t>
            </a:r>
          </a:p>
        </p:txBody>
      </p:sp>
      <p:sp>
        <p:nvSpPr>
          <p:cNvPr id="15" name="TextBox 14"/>
          <p:cNvSpPr txBox="1"/>
          <p:nvPr/>
        </p:nvSpPr>
        <p:spPr>
          <a:xfrm>
            <a:off x="26368" y="3933056"/>
            <a:ext cx="3654625" cy="1200318"/>
          </a:xfrm>
          <a:prstGeom prst="rect">
            <a:avLst/>
          </a:prstGeom>
          <a:noFill/>
        </p:spPr>
        <p:txBody>
          <a:bodyPr wrap="square" lIns="91431" tIns="45715" rIns="91431" bIns="45715" rtlCol="0">
            <a:spAutoFit/>
          </a:bodyPr>
          <a:lstStyle/>
          <a:p>
            <a:r>
              <a:rPr lang="ru-RU" sz="1200" b="1" dirty="0"/>
              <a:t>РЕМОНТ ВНУТРИДОМОВЫХ ИНЖЕНЕРНЫХ СИСТЕМ:</a:t>
            </a:r>
          </a:p>
          <a:p>
            <a:pPr marL="171433" indent="-171433">
              <a:buFont typeface="Wingdings" pitchFamily="2" charset="2"/>
              <a:buChar char="ü"/>
            </a:pPr>
            <a:r>
              <a:rPr lang="ru-RU" sz="1200" b="1" dirty="0"/>
              <a:t>электроснабжения;</a:t>
            </a:r>
          </a:p>
          <a:p>
            <a:pPr marL="171433" indent="-171433">
              <a:buFont typeface="Wingdings" pitchFamily="2" charset="2"/>
              <a:buChar char="ü"/>
            </a:pPr>
            <a:r>
              <a:rPr lang="ru-RU" sz="1200" b="1" dirty="0"/>
              <a:t>канализации;</a:t>
            </a:r>
          </a:p>
          <a:p>
            <a:pPr marL="171433" indent="-171433">
              <a:buFont typeface="Wingdings" pitchFamily="2" charset="2"/>
              <a:buChar char="ü"/>
            </a:pPr>
            <a:r>
              <a:rPr lang="ru-RU" sz="1200" b="1" dirty="0"/>
              <a:t>газоснабжения;</a:t>
            </a:r>
          </a:p>
          <a:p>
            <a:pPr marL="171433" indent="-171433">
              <a:buFont typeface="Wingdings" pitchFamily="2" charset="2"/>
              <a:buChar char="ü"/>
            </a:pPr>
            <a:r>
              <a:rPr lang="ru-RU" sz="1200" b="1" dirty="0"/>
              <a:t>горячего и холодного водоснабжения;</a:t>
            </a:r>
          </a:p>
          <a:p>
            <a:pPr marL="171433" indent="-171433">
              <a:buFont typeface="Wingdings" pitchFamily="2" charset="2"/>
              <a:buChar char="ü"/>
            </a:pPr>
            <a:r>
              <a:rPr lang="ru-RU" sz="1200" b="1" dirty="0"/>
              <a:t>теплоснабжения</a:t>
            </a:r>
          </a:p>
        </p:txBody>
      </p:sp>
      <p:sp>
        <p:nvSpPr>
          <p:cNvPr id="16" name="TextBox 15"/>
          <p:cNvSpPr txBox="1"/>
          <p:nvPr/>
        </p:nvSpPr>
        <p:spPr>
          <a:xfrm>
            <a:off x="32186" y="5144004"/>
            <a:ext cx="3312320" cy="830987"/>
          </a:xfrm>
          <a:prstGeom prst="rect">
            <a:avLst/>
          </a:prstGeom>
          <a:noFill/>
        </p:spPr>
        <p:txBody>
          <a:bodyPr wrap="square" lIns="91431" tIns="45715" rIns="91431" bIns="45715" rtlCol="0">
            <a:spAutoFit/>
          </a:bodyPr>
          <a:lstStyle/>
          <a:p>
            <a:r>
              <a:rPr lang="ru-RU" sz="1200" b="1" dirty="0"/>
              <a:t>РЕМОНТ ИЛИ ЗАМЕНА ЛИФТОВОГО ОБОРУДОВАНИЯ, ПРИЗНАННОГО НЕПРИГОДНЫМ ДЛЯ ЭКСПЛУАТАЦИИ, </a:t>
            </a:r>
          </a:p>
          <a:p>
            <a:r>
              <a:rPr lang="ru-RU" sz="1200" b="1" dirty="0"/>
              <a:t>РЕМОНТ ЛИФТОВЫХ ШАХТ</a:t>
            </a:r>
          </a:p>
        </p:txBody>
      </p:sp>
      <p:sp>
        <p:nvSpPr>
          <p:cNvPr id="17" name="TextBox 16"/>
          <p:cNvSpPr txBox="1"/>
          <p:nvPr/>
        </p:nvSpPr>
        <p:spPr>
          <a:xfrm>
            <a:off x="32186" y="6061378"/>
            <a:ext cx="2304256" cy="276989"/>
          </a:xfrm>
          <a:prstGeom prst="rect">
            <a:avLst/>
          </a:prstGeom>
          <a:noFill/>
        </p:spPr>
        <p:txBody>
          <a:bodyPr wrap="square" lIns="91431" tIns="45715" rIns="91431" bIns="45715" rtlCol="0">
            <a:spAutoFit/>
          </a:bodyPr>
          <a:lstStyle/>
          <a:p>
            <a:r>
              <a:rPr lang="ru-RU" sz="1200" b="1" dirty="0"/>
              <a:t>РЕМОНТ ПОДВАЛОВ</a:t>
            </a:r>
          </a:p>
        </p:txBody>
      </p:sp>
      <p:sp>
        <p:nvSpPr>
          <p:cNvPr id="18" name="TextBox 17"/>
          <p:cNvSpPr txBox="1"/>
          <p:nvPr/>
        </p:nvSpPr>
        <p:spPr>
          <a:xfrm>
            <a:off x="32186" y="6470851"/>
            <a:ext cx="2304256" cy="276989"/>
          </a:xfrm>
          <a:prstGeom prst="rect">
            <a:avLst/>
          </a:prstGeom>
          <a:noFill/>
        </p:spPr>
        <p:txBody>
          <a:bodyPr wrap="square" lIns="91431" tIns="45715" rIns="91431" bIns="45715" rtlCol="0">
            <a:spAutoFit/>
          </a:bodyPr>
          <a:lstStyle/>
          <a:p>
            <a:r>
              <a:rPr lang="ru-RU" sz="1200" b="1" dirty="0"/>
              <a:t>РЕМОНТ </a:t>
            </a:r>
            <a:r>
              <a:rPr lang="ru-RU" sz="1200" b="1" dirty="0" smtClean="0"/>
              <a:t>ФУНДАМЕНТА</a:t>
            </a:r>
            <a:endParaRPr lang="ru-RU" sz="1200" b="1" dirty="0"/>
          </a:p>
        </p:txBody>
      </p:sp>
      <p:cxnSp>
        <p:nvCxnSpPr>
          <p:cNvPr id="8" name="Прямая со стрелкой 7"/>
          <p:cNvCxnSpPr/>
          <p:nvPr/>
        </p:nvCxnSpPr>
        <p:spPr>
          <a:xfrm>
            <a:off x="1331640" y="3366644"/>
            <a:ext cx="2232248" cy="0"/>
          </a:xfrm>
          <a:prstGeom prst="straightConnector1">
            <a:avLst/>
          </a:prstGeom>
          <a:ln w="22225" cap="rnd" cmpd="sng">
            <a:solidFill>
              <a:schemeClr val="tx1"/>
            </a:solidFill>
            <a:prstDash val="sysDash"/>
            <a:miter lim="800000"/>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1331640" y="3697982"/>
            <a:ext cx="2232248" cy="0"/>
          </a:xfrm>
          <a:prstGeom prst="straightConnector1">
            <a:avLst/>
          </a:prstGeom>
          <a:ln w="22225" cap="rnd" cmpd="sng">
            <a:solidFill>
              <a:schemeClr val="tx1"/>
            </a:solidFill>
            <a:prstDash val="sysDash"/>
            <a:miter lim="800000"/>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1979712" y="5373216"/>
            <a:ext cx="1584176" cy="0"/>
          </a:xfrm>
          <a:prstGeom prst="straightConnector1">
            <a:avLst/>
          </a:prstGeom>
          <a:ln w="22225" cap="rnd" cmpd="sng">
            <a:solidFill>
              <a:schemeClr val="tx1"/>
            </a:solidFill>
            <a:prstDash val="sysDash"/>
            <a:miter lim="800000"/>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1535946" y="6178416"/>
            <a:ext cx="2027942" cy="0"/>
          </a:xfrm>
          <a:prstGeom prst="straightConnector1">
            <a:avLst/>
          </a:prstGeom>
          <a:ln w="22225" cap="rnd" cmpd="sng">
            <a:solidFill>
              <a:schemeClr val="tx1"/>
            </a:solidFill>
            <a:prstDash val="sysDash"/>
            <a:miter lim="800000"/>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1847414" y="6624617"/>
            <a:ext cx="1716474" cy="0"/>
          </a:xfrm>
          <a:prstGeom prst="straightConnector1">
            <a:avLst/>
          </a:prstGeom>
          <a:ln w="22225" cap="rnd" cmpd="sng">
            <a:solidFill>
              <a:schemeClr val="tx1"/>
            </a:solidFill>
            <a:prstDash val="sysDash"/>
            <a:miter lim="800000"/>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858723" y="3242123"/>
            <a:ext cx="3096342" cy="276989"/>
          </a:xfrm>
          <a:prstGeom prst="rect">
            <a:avLst/>
          </a:prstGeom>
          <a:noFill/>
        </p:spPr>
        <p:txBody>
          <a:bodyPr wrap="square" lIns="91431" tIns="45715" rIns="91431" bIns="45715" rtlCol="0">
            <a:spAutoFit/>
          </a:bodyPr>
          <a:lstStyle/>
          <a:p>
            <a:r>
              <a:rPr lang="ru-RU" sz="1200" b="1" dirty="0"/>
              <a:t>РАЗРАБОТКА ПРОЕКТНОЙ ДОКУМЕНТАЦИИ</a:t>
            </a:r>
          </a:p>
        </p:txBody>
      </p:sp>
      <p:sp>
        <p:nvSpPr>
          <p:cNvPr id="29" name="TextBox 28"/>
          <p:cNvSpPr txBox="1"/>
          <p:nvPr/>
        </p:nvSpPr>
        <p:spPr>
          <a:xfrm>
            <a:off x="5630705" y="4193521"/>
            <a:ext cx="3324360" cy="276989"/>
          </a:xfrm>
          <a:prstGeom prst="rect">
            <a:avLst/>
          </a:prstGeom>
          <a:noFill/>
        </p:spPr>
        <p:txBody>
          <a:bodyPr wrap="square" lIns="91431" tIns="45715" rIns="91431" bIns="45715" rtlCol="0">
            <a:spAutoFit/>
          </a:bodyPr>
          <a:lstStyle/>
          <a:p>
            <a:r>
              <a:rPr lang="ru-RU" sz="1200" b="1" dirty="0"/>
              <a:t>ОСУЩЕСТВЛЕНИЕ СТРОИТЕЛЬНОГО КОНТРОЛЯ</a:t>
            </a:r>
          </a:p>
        </p:txBody>
      </p:sp>
      <p:sp>
        <p:nvSpPr>
          <p:cNvPr id="30" name="TextBox 29"/>
          <p:cNvSpPr txBox="1"/>
          <p:nvPr/>
        </p:nvSpPr>
        <p:spPr>
          <a:xfrm>
            <a:off x="5702953" y="5041708"/>
            <a:ext cx="3179864" cy="461655"/>
          </a:xfrm>
          <a:prstGeom prst="rect">
            <a:avLst/>
          </a:prstGeom>
          <a:noFill/>
        </p:spPr>
        <p:txBody>
          <a:bodyPr wrap="square" lIns="91431" tIns="45715" rIns="91431" bIns="45715" rtlCol="0">
            <a:spAutoFit/>
          </a:bodyPr>
          <a:lstStyle/>
          <a:p>
            <a:pPr algn="r"/>
            <a:r>
              <a:rPr lang="ru-RU" sz="1200" b="1" dirty="0"/>
              <a:t>ПРОВЕДЕНИЕ ГОСУДАРСТВЕННОЙ ЭКСПЕРТИЗЫ ПРОЕКТНОЙ ДОКУМЕНТАЦИИ</a:t>
            </a:r>
          </a:p>
        </p:txBody>
      </p:sp>
      <p:cxnSp>
        <p:nvCxnSpPr>
          <p:cNvPr id="20" name="Прямая со стрелкой 19"/>
          <p:cNvCxnSpPr/>
          <p:nvPr/>
        </p:nvCxnSpPr>
        <p:spPr>
          <a:xfrm>
            <a:off x="1847414" y="4213891"/>
            <a:ext cx="1818627" cy="0"/>
          </a:xfrm>
          <a:prstGeom prst="straightConnector1">
            <a:avLst/>
          </a:prstGeom>
          <a:ln w="22225" cap="rnd" cmpd="sng">
            <a:solidFill>
              <a:schemeClr val="tx1"/>
            </a:solidFill>
            <a:prstDash val="sysDash"/>
            <a:miter lim="8000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827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1"/>
            <a:ext cx="8229600" cy="648072"/>
          </a:xfrm>
        </p:spPr>
        <p:txBody>
          <a:bodyPr>
            <a:normAutofit/>
          </a:bodyPr>
          <a:lstStyle/>
          <a:p>
            <a:r>
              <a:rPr lang="ru-RU" sz="1800" b="1" dirty="0">
                <a:latin typeface="Arial" pitchFamily="34" charset="0"/>
                <a:cs typeface="Arial" pitchFamily="34" charset="0"/>
              </a:rPr>
              <a:t>Почему нужно платить за капитальный ремонт общего имущества в многоквартирном доме</a:t>
            </a:r>
          </a:p>
        </p:txBody>
      </p:sp>
      <p:sp>
        <p:nvSpPr>
          <p:cNvPr id="3" name="Объект 2"/>
          <p:cNvSpPr>
            <a:spLocks noGrp="1"/>
          </p:cNvSpPr>
          <p:nvPr>
            <p:ph idx="1"/>
          </p:nvPr>
        </p:nvSpPr>
        <p:spPr>
          <a:xfrm>
            <a:off x="968643" y="4627008"/>
            <a:ext cx="8001376" cy="576064"/>
          </a:xfrm>
        </p:spPr>
        <p:txBody>
          <a:bodyPr>
            <a:noAutofit/>
          </a:bodyPr>
          <a:lstStyle/>
          <a:p>
            <a:pPr marL="0" indent="0" algn="just">
              <a:spcBef>
                <a:spcPts val="0"/>
              </a:spcBef>
              <a:buNone/>
            </a:pPr>
            <a:r>
              <a:rPr lang="ru-RU" sz="1600" dirty="0">
                <a:latin typeface="Arial" pitchFamily="34" charset="0"/>
                <a:cs typeface="Arial" pitchFamily="34" charset="0"/>
              </a:rPr>
              <a:t>От того, насколько своевременно и ответственно собственники платят взносы на капитальный ремонт, зависит объем ремонта и сроки его проведения.</a:t>
            </a:r>
          </a:p>
        </p:txBody>
      </p:sp>
      <p:pic>
        <p:nvPicPr>
          <p:cNvPr id="1027" name="Picture 3" descr="C:\Users\Egorenko_1\Desktop\os461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94" y="5517232"/>
            <a:ext cx="1032793" cy="122413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943476" y="5338744"/>
            <a:ext cx="8077053" cy="1477328"/>
          </a:xfrm>
          <a:prstGeom prst="rect">
            <a:avLst/>
          </a:prstGeom>
        </p:spPr>
        <p:txBody>
          <a:bodyPr wrap="square" lIns="91431" tIns="45715" rIns="91431" bIns="45715">
            <a:spAutoFit/>
          </a:bodyPr>
          <a:lstStyle/>
          <a:p>
            <a:pPr algn="just"/>
            <a:r>
              <a:rPr lang="ru-RU" dirty="0">
                <a:latin typeface="Arial" pitchFamily="34" charset="0"/>
                <a:cs typeface="Arial" pitchFamily="34" charset="0"/>
              </a:rPr>
              <a:t>Для неплательщиков предусмотрены штрафы: 1/300 ставки рефинансирования Центробанка за каждый следующий день просрочки платежа. </a:t>
            </a:r>
            <a:endParaRPr lang="ru-RU" dirty="0" smtClean="0">
              <a:latin typeface="Arial" pitchFamily="34" charset="0"/>
              <a:cs typeface="Arial" pitchFamily="34" charset="0"/>
            </a:endParaRPr>
          </a:p>
          <a:p>
            <a:pPr algn="just"/>
            <a:r>
              <a:rPr lang="ru-RU" dirty="0" smtClean="0">
                <a:latin typeface="Arial" pitchFamily="34" charset="0"/>
                <a:cs typeface="Arial" pitchFamily="34" charset="0"/>
              </a:rPr>
              <a:t>В Тюменской области пени </a:t>
            </a:r>
            <a:r>
              <a:rPr lang="ru-RU" dirty="0">
                <a:latin typeface="Arial" pitchFamily="34" charset="0"/>
                <a:cs typeface="Arial" pitchFamily="34" charset="0"/>
              </a:rPr>
              <a:t>неплательщикам будут начисляться в 2015 году, но их взыскание начнется с </a:t>
            </a:r>
            <a:r>
              <a:rPr lang="ru-RU" dirty="0" smtClean="0">
                <a:latin typeface="Arial" pitchFamily="34" charset="0"/>
                <a:cs typeface="Arial" pitchFamily="34" charset="0"/>
              </a:rPr>
              <a:t>2016 года.</a:t>
            </a:r>
            <a:endParaRPr lang="ru-RU" dirty="0">
              <a:latin typeface="Arial" pitchFamily="34" charset="0"/>
              <a:cs typeface="Arial" pitchFamily="34" charset="0"/>
            </a:endParaRPr>
          </a:p>
        </p:txBody>
      </p:sp>
      <p:pic>
        <p:nvPicPr>
          <p:cNvPr id="1028" name="Picture 4" descr="C:\Users\Egorenko_1\Desktop\1377594548-7038-255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639" flipH="1">
            <a:off x="262562" y="1217439"/>
            <a:ext cx="688608" cy="722474"/>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972941" y="888183"/>
            <a:ext cx="8063555" cy="1601627"/>
          </a:xfrm>
          <a:prstGeom prst="rect">
            <a:avLst/>
          </a:prstGeom>
        </p:spPr>
        <p:txBody>
          <a:bodyPr wrap="square" lIns="91431" tIns="45715" rIns="91431" bIns="45715">
            <a:spAutoFit/>
          </a:bodyPr>
          <a:lstStyle/>
          <a:p>
            <a:pPr algn="just"/>
            <a:r>
              <a:rPr lang="ru-RU" sz="1600" dirty="0">
                <a:latin typeface="Arial" pitchFamily="34" charset="0"/>
                <a:cs typeface="Arial" pitchFamily="34" charset="0"/>
              </a:rPr>
              <a:t>Собственники помещений в многоквартирных домах, включенных в региональную программу, обязаны оплачивать взносы. В региональную программу капитального ремонта общего имущества в многоквартирных домах Тюменской области на 2015-2044 годы  включены все многоквартирные дома Тюменской области за исключением домов, признанных в установленном порядке аварийными и подлежащими сносу, и домов, в которых имеются менее чем три квартиры. </a:t>
            </a:r>
          </a:p>
        </p:txBody>
      </p:sp>
      <p:sp>
        <p:nvSpPr>
          <p:cNvPr id="6" name="Прямоугольник 5"/>
          <p:cNvSpPr/>
          <p:nvPr/>
        </p:nvSpPr>
        <p:spPr>
          <a:xfrm>
            <a:off x="972942" y="2564905"/>
            <a:ext cx="8003703" cy="2104098"/>
          </a:xfrm>
          <a:prstGeom prst="rect">
            <a:avLst/>
          </a:prstGeom>
        </p:spPr>
        <p:txBody>
          <a:bodyPr wrap="square" lIns="91431" tIns="45715" rIns="91431" bIns="45715">
            <a:spAutoFit/>
          </a:bodyPr>
          <a:lstStyle/>
          <a:p>
            <a:pPr algn="just"/>
            <a:r>
              <a:rPr lang="ru-RU" sz="1600" dirty="0">
                <a:latin typeface="Arial" pitchFamily="34" charset="0"/>
                <a:cs typeface="Arial" pitchFamily="34" charset="0"/>
              </a:rPr>
              <a:t>Новая система предусматривает капитальный ремонт отдельных конструктивных элементов с учетом нормативного срока их эксплуатации.  В любом здании, как бы хорошо оно не было построено, несущие конструкции, инженерное оборудование со временем утрачивают свои свойства частично или полностью. Чтобы накопить средства на ремонт потребуется немало времени. Для этого нужно вносить ежемесячные взносы в установленном размере не один год. </a:t>
            </a:r>
            <a:r>
              <a:rPr lang="ru-RU" sz="1600" i="1" dirty="0">
                <a:latin typeface="Arial" pitchFamily="34" charset="0"/>
                <a:cs typeface="Arial" pitchFamily="34" charset="0"/>
              </a:rPr>
              <a:t>Например, межремонтный период для заливной крыши составляет 15 лет, через такой же срок потребуют ремонта внутридомовые инженерные сети. </a:t>
            </a:r>
          </a:p>
        </p:txBody>
      </p:sp>
      <p:pic>
        <p:nvPicPr>
          <p:cNvPr id="10" name="Picture 4" descr="C:\Users\Egorenko_1\Desktop\1377594548-7038-255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639" flipH="1">
            <a:off x="196126" y="3096220"/>
            <a:ext cx="688608" cy="72247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Egorenko_1\Desktop\_1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582" y="4563754"/>
            <a:ext cx="750218" cy="74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956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278</Words>
  <Application>Microsoft Office PowerPoint</Application>
  <PresentationFormat>Экран (4:3)</PresentationFormat>
  <Paragraphs>27</Paragraphs>
  <Slides>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Почему нужно платить за капитальный ремонт общего имущества в многоквартирном доме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Корявцева Ирина Владимировна</cp:lastModifiedBy>
  <cp:revision>23</cp:revision>
  <cp:lastPrinted>2015-09-24T06:27:00Z</cp:lastPrinted>
  <dcterms:created xsi:type="dcterms:W3CDTF">2015-09-10T06:25:49Z</dcterms:created>
  <dcterms:modified xsi:type="dcterms:W3CDTF">2015-10-22T03:51:41Z</dcterms:modified>
</cp:coreProperties>
</file>