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4"/>
  </p:notesMasterIdLst>
  <p:sldIdLst>
    <p:sldId id="257" r:id="rId2"/>
    <p:sldId id="313" r:id="rId3"/>
    <p:sldId id="291" r:id="rId4"/>
    <p:sldId id="330" r:id="rId5"/>
    <p:sldId id="293" r:id="rId6"/>
    <p:sldId id="331" r:id="rId7"/>
    <p:sldId id="332" r:id="rId8"/>
    <p:sldId id="335" r:id="rId9"/>
    <p:sldId id="334" r:id="rId10"/>
    <p:sldId id="336" r:id="rId11"/>
    <p:sldId id="281" r:id="rId12"/>
    <p:sldId id="282" r:id="rId13"/>
    <p:sldId id="283" r:id="rId14"/>
    <p:sldId id="337" r:id="rId15"/>
    <p:sldId id="338" r:id="rId16"/>
    <p:sldId id="339" r:id="rId17"/>
    <p:sldId id="340" r:id="rId18"/>
    <p:sldId id="341" r:id="rId19"/>
    <p:sldId id="342" r:id="rId20"/>
    <p:sldId id="284" r:id="rId21"/>
    <p:sldId id="285" r:id="rId22"/>
    <p:sldId id="286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2C5392-DE3A-4284-9AE7-EFD019B4FFCF}">
          <p14:sldIdLst>
            <p14:sldId id="257"/>
            <p14:sldId id="313"/>
            <p14:sldId id="291"/>
            <p14:sldId id="330"/>
            <p14:sldId id="293"/>
            <p14:sldId id="331"/>
            <p14:sldId id="332"/>
            <p14:sldId id="335"/>
            <p14:sldId id="334"/>
            <p14:sldId id="336"/>
            <p14:sldId id="281"/>
            <p14:sldId id="282"/>
            <p14:sldId id="283"/>
            <p14:sldId id="337"/>
            <p14:sldId id="338"/>
            <p14:sldId id="339"/>
            <p14:sldId id="340"/>
            <p14:sldId id="341"/>
            <p14:sldId id="342"/>
          </p14:sldIdLst>
        </p14:section>
        <p14:section name="Раздел без заголовка" id="{4940A974-FD5B-4046-8A5D-E6339ACD7710}">
          <p14:sldIdLst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60" autoAdjust="0"/>
  </p:normalViewPr>
  <p:slideViewPr>
    <p:cSldViewPr>
      <p:cViewPr>
        <p:scale>
          <a:sx n="83" d="100"/>
          <a:sy n="83" d="100"/>
        </p:scale>
        <p:origin x="-1140" y="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Естественное движение </a:t>
            </a:r>
            <a:r>
              <a:rPr lang="ru-RU" sz="20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</a:t>
            </a:r>
            <a:endParaRPr lang="ru-RU" sz="20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280</c:v>
                </c:pt>
                <c:pt idx="1">
                  <c:v>224</c:v>
                </c:pt>
                <c:pt idx="2">
                  <c:v>228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192</c:v>
                </c:pt>
                <c:pt idx="1">
                  <c:v>163</c:v>
                </c:pt>
                <c:pt idx="2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78276096"/>
        <c:axId val="78277632"/>
      </c:barChart>
      <c:catAx>
        <c:axId val="78276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77632"/>
        <c:crosses val="autoZero"/>
        <c:auto val="1"/>
        <c:lblAlgn val="ctr"/>
        <c:lblOffset val="100"/>
        <c:noMultiLvlLbl val="0"/>
      </c:catAx>
      <c:valAx>
        <c:axId val="7827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760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230038703426315"/>
          <c:y val="3.2864836888838574E-2"/>
          <c:w val="0.60541696574399451"/>
          <c:h val="0.800564352218753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65501051742900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377610433004602E-2"/>
                  <c:y val="-2.7387364074032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  01.01.2015</c:v>
                </c:pt>
                <c:pt idx="1">
                  <c:v>на 01.01.2016</c:v>
                </c:pt>
                <c:pt idx="2">
                  <c:v>на 01.01. 2017</c:v>
                </c:pt>
                <c:pt idx="3">
                  <c:v>на 01.01. 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18165</c:v>
                </c:pt>
                <c:pt idx="1">
                  <c:v>18327</c:v>
                </c:pt>
                <c:pt idx="2">
                  <c:v>18343</c:v>
                </c:pt>
                <c:pt idx="3">
                  <c:v>18581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97728"/>
        <c:axId val="78344576"/>
      </c:barChart>
      <c:catAx>
        <c:axId val="78297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344576"/>
        <c:crosses val="autoZero"/>
        <c:auto val="1"/>
        <c:lblAlgn val="ctr"/>
        <c:lblOffset val="100"/>
        <c:noMultiLvlLbl val="0"/>
      </c:catAx>
      <c:valAx>
        <c:axId val="7834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9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Ввод жилья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200" b="1" i="0" u="none" strike="noStrike" kern="1200" baseline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200" dirty="0"/>
                      <a:t>27 100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17700</c:v>
                </c:pt>
                <c:pt idx="1">
                  <c:v>27100</c:v>
                </c:pt>
                <c:pt idx="2" formatCode="General">
                  <c:v>11671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456704"/>
        <c:axId val="78458240"/>
        <c:axId val="0"/>
      </c:bar3DChart>
      <c:catAx>
        <c:axId val="7845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58240"/>
        <c:crosses val="autoZero"/>
        <c:auto val="1"/>
        <c:lblAlgn val="ctr"/>
        <c:lblOffset val="100"/>
        <c:noMultiLvlLbl val="0"/>
      </c:catAx>
      <c:valAx>
        <c:axId val="7845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45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Общегосударственныке вопросы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 и дороги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и спорт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Прочее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97746114287245E-2"/>
                  <c:y val="2.40503580410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935808"/>
        <c:axId val="150949888"/>
        <c:axId val="0"/>
      </c:bar3DChart>
      <c:catAx>
        <c:axId val="15093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949888"/>
        <c:crosses val="autoZero"/>
        <c:auto val="1"/>
        <c:lblAlgn val="ctr"/>
        <c:lblOffset val="100"/>
        <c:noMultiLvlLbl val="0"/>
      </c:catAx>
      <c:valAx>
        <c:axId val="15094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93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923560039080684"/>
          <c:y val="0.18923075915693571"/>
          <c:w val="0.32454044271821553"/>
          <c:h val="0.65655266153464942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</c:v>
                </c:pt>
                <c:pt idx="1">
                  <c:v>28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25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 план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31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123392"/>
        <c:axId val="166124928"/>
        <c:axId val="0"/>
      </c:bar3DChart>
      <c:catAx>
        <c:axId val="16612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124928"/>
        <c:crosses val="autoZero"/>
        <c:auto val="1"/>
        <c:lblAlgn val="ctr"/>
        <c:lblOffset val="100"/>
        <c:noMultiLvlLbl val="0"/>
      </c:catAx>
      <c:valAx>
        <c:axId val="16612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1233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46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0.63822</cdr:x>
      <cdr:y>0.38688</cdr:y>
    </cdr:from>
    <cdr:to>
      <cdr:x>0.80655</cdr:x>
      <cdr:y>0.46353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271613" y="1553581"/>
          <a:ext cx="862890" cy="307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+61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0.82227</cdr:x>
      <cdr:y>0.30366</cdr:y>
    </cdr:from>
    <cdr:to>
      <cdr:x>0.9906</cdr:x>
      <cdr:y>0.38031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1346" y="1219383"/>
          <a:ext cx="647167" cy="3078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+68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0.00045</cdr:x>
      <cdr:y>0.10272</cdr:y>
    </cdr:from>
    <cdr:to>
      <cdr:x>0.9718</cdr:x>
      <cdr:y>0.86142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490" y="566669"/>
          <a:ext cx="3216478" cy="418563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0.04323</cdr:x>
      <cdr:y>0.24045</cdr:y>
    </cdr:from>
    <cdr:to>
      <cdr:x>0.90179</cdr:x>
      <cdr:y>0.85908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150" y="1326521"/>
          <a:ext cx="2842991" cy="341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2017 году</a:t>
          </a: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введен 1 МКД</a:t>
          </a: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ул. Мира, 29а</a:t>
          </a: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43  ИЖС</a:t>
          </a:r>
        </a:p>
        <a:p xmlns:a="http://schemas.openxmlformats.org/drawingml/2006/main">
          <a:pPr algn="ctr"/>
          <a:endParaRPr lang="ru-RU" sz="24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 2018 году планируется </a:t>
          </a:r>
        </a:p>
        <a:p xmlns:a="http://schemas.openxmlformats.org/drawingml/2006/main">
          <a:pPr algn="ctr"/>
          <a:r>
            <a:rPr lang="ru-RU" sz="24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ввод 5 МКД</a:t>
          </a:r>
        </a:p>
        <a:p xmlns:a="http://schemas.openxmlformats.org/drawingml/2006/main">
          <a:pPr algn="ctr"/>
          <a:endParaRPr lang="ru-RU" sz="24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0.13143</cdr:x>
      <cdr:y>0.42105</cdr:y>
    </cdr:from>
    <cdr:to>
      <cdr:x>0.20314</cdr:x>
      <cdr:y>0.48684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87624" y="2304256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0.24299</cdr:x>
      <cdr:y>0.5</cdr:y>
    </cdr:from>
    <cdr:to>
      <cdr:x>0.29877</cdr:x>
      <cdr:y>0.56579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5736" y="273630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0.28283</cdr:x>
      <cdr:y>0.05263</cdr:y>
    </cdr:from>
    <cdr:to>
      <cdr:x>0.36251</cdr:x>
      <cdr:y>0.13158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55776" y="288032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0.13426</cdr:x>
      <cdr:y>0</cdr:y>
    </cdr:from>
    <cdr:to>
      <cdr:x>0.25191</cdr:x>
      <cdr:y>0.11364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6529" y="-3157"/>
          <a:ext cx="768105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70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0.31665</cdr:x>
      <cdr:y>0.02544</cdr:y>
    </cdr:from>
    <cdr:to>
      <cdr:x>0.41959</cdr:x>
      <cdr:y>0.13908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67290" y="80593"/>
          <a:ext cx="672067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66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0.48325</cdr:x>
      <cdr:y>0.04244</cdr:y>
    </cdr:from>
    <cdr:to>
      <cdr:x>0.5862</cdr:x>
      <cdr:y>0.15607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55019" y="134473"/>
          <a:ext cx="672133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68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5BDA9-5D68-4F65-9B3C-99E57EECEDB5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7C70E-A671-48D3-8B55-92D637DB1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6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05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i="0" dirty="0" smtClean="0"/>
          </a:p>
          <a:p>
            <a:pPr algn="l"/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3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3D47-CADC-40DE-B9EE-88D8F0C2495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8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93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3D47-CADC-40DE-B9EE-88D8F0C2495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32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100" b="0" i="1" dirty="0" smtClean="0">
                <a:solidFill>
                  <a:schemeClr val="bg1"/>
                </a:solidFill>
                <a:latin typeface="Arial" pitchFamily="34" charset="0"/>
              </a:rPr>
              <a:t>Физическая культура и спорт</a:t>
            </a:r>
            <a:br>
              <a:rPr lang="ru-RU" altLang="ru-RU" sz="1100" b="0" i="1" dirty="0" smtClean="0">
                <a:solidFill>
                  <a:schemeClr val="bg1"/>
                </a:solidFill>
                <a:latin typeface="Arial" pitchFamily="34" charset="0"/>
              </a:rPr>
            </a:b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49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26BCC-7421-45F9-A7BD-DE931B7640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2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М.о</a:t>
            </a:r>
            <a:r>
              <a:rPr lang="ru-RU" dirty="0" smtClean="0"/>
              <a:t>. пос. Боровский это:</a:t>
            </a:r>
          </a:p>
          <a:p>
            <a:pPr marL="171450" indent="-171450">
              <a:buFontTx/>
              <a:buChar char="-"/>
            </a:pPr>
            <a:r>
              <a:rPr lang="ru-RU" b="1" dirty="0" smtClean="0"/>
              <a:t>18,5 </a:t>
            </a:r>
            <a:r>
              <a:rPr lang="ru-RU" b="1" dirty="0" smtClean="0"/>
              <a:t>тыс.</a:t>
            </a:r>
            <a:r>
              <a:rPr lang="ru-RU" b="1" baseline="0" dirty="0" smtClean="0"/>
              <a:t> человек, проживающих на нашей территории</a:t>
            </a:r>
          </a:p>
          <a:p>
            <a:pPr marL="171450" indent="-171450">
              <a:buFontTx/>
              <a:buChar char="-"/>
            </a:pPr>
            <a:r>
              <a:rPr lang="ru-RU" b="1" baseline="0" dirty="0" smtClean="0"/>
              <a:t>345  </a:t>
            </a:r>
            <a:r>
              <a:rPr lang="ru-RU" baseline="0" dirty="0" smtClean="0"/>
              <a:t>предприятий, учреждения всех форм собственности. 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483действующих ИП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6 919 чел. работающих на этих предприятиях</a:t>
            </a:r>
          </a:p>
          <a:p>
            <a:pPr marL="0" indent="0">
              <a:buFontTx/>
              <a:buNone/>
            </a:pPr>
            <a:r>
              <a:rPr lang="ru-RU" baseline="0" dirty="0" smtClean="0"/>
              <a:t>-   43 человек безработных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98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1025" y="284163"/>
            <a:ext cx="5772150" cy="4329112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426" y="4902063"/>
            <a:ext cx="6071149" cy="25655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ru-RU" altLang="ru-RU"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3D47-CADC-40DE-B9EE-88D8F0C2495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31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Потребительский рынок муниципального образования поселок Боровский на 01.01.2017г. представлен 85  (2015г.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-84)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объектами торговли, общей площадью 13,7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тыс.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кв.м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Общедоступная сеть общественного питания представлена 10 объектами.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Сеть бытового обслуживания на 01.01.2017 представлена 53 пунктами оказания услуг, на которых осуществляет деятельность 64 человека, в том числе 59 человек.</a:t>
            </a:r>
          </a:p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12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3D47-CADC-40DE-B9EE-88D8F0C2495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3D47-CADC-40DE-B9EE-88D8F0C2495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6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10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032F8-A245-439D-9B3A-204DA336C6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3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5933-5162-4097-9564-B762734F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58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47D98-9762-4524-AFE1-F24760748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5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4AEE5F-80C6-4435-816F-142B96718B8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23B52C-29D1-4F4D-A3F9-A2837980E3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Bosss\обменник\Строительство, ремонт, благоустройство май 2015\Виды БОРОВСКОГО\DSC_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532" y="234888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</a:p>
          <a:p>
            <a:pPr algn="ctr"/>
            <a:r>
              <a:rPr lang="ru-RU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ОТЧЕТУ ОБ ИСПОЛНЕНИИ БЮДЖЕТА МУНИЦИПАЛЬНОГО ОБРАЗОВАНИЯ ПОСЕЛОК БОРВСКИЙ ЗА </a:t>
            </a:r>
            <a:r>
              <a:rPr lang="ru-RU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деева\Desktop\15f5deb6bd31732c2c91fb33166602004b01115d_thumb_fed_photo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8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1" y="734097"/>
            <a:ext cx="8586989" cy="592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3909" y="270464"/>
            <a:ext cx="8136904" cy="463632"/>
          </a:xfrm>
          <a:noFill/>
        </p:spPr>
        <p:txBody>
          <a:bodyPr rtlCol="0"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Бюджет поселка Боровский</a:t>
            </a:r>
          </a:p>
        </p:txBody>
      </p:sp>
      <p:graphicFrame>
        <p:nvGraphicFramePr>
          <p:cNvPr id="15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422602"/>
              </p:ext>
            </p:extLst>
          </p:nvPr>
        </p:nvGraphicFramePr>
        <p:xfrm>
          <a:off x="4404574" y="3796048"/>
          <a:ext cx="4510826" cy="2823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734096"/>
            <a:ext cx="3456384" cy="75068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Доходы бюджета,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млн.руб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Овал 13"/>
          <p:cNvSpPr/>
          <p:nvPr/>
        </p:nvSpPr>
        <p:spPr>
          <a:xfrm>
            <a:off x="5220072" y="2614411"/>
            <a:ext cx="3456384" cy="794236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Расходы 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бюджета, </a:t>
            </a:r>
            <a:r>
              <a:rPr lang="ru-RU" b="1" dirty="0" err="1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млн.руб</a:t>
            </a:r>
            <a:r>
              <a:rPr lang="ru-RU" b="1" dirty="0">
                <a:solidFill>
                  <a:schemeClr val="tx1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43868768"/>
              </p:ext>
            </p:extLst>
          </p:nvPr>
        </p:nvGraphicFramePr>
        <p:xfrm>
          <a:off x="241479" y="1542696"/>
          <a:ext cx="41764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8608" y="174929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64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4827" y="172353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8</a:t>
            </a:r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75577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56669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</a:rPr>
              <a:t>Исполнение бюджета за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2017 </a:t>
            </a:r>
            <a:r>
              <a:rPr lang="ru-RU" altLang="ru-RU" sz="2400" b="1" dirty="0" smtClean="0">
                <a:solidFill>
                  <a:schemeClr val="tx1"/>
                </a:solidFill>
              </a:rPr>
              <a:t>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36347482"/>
              </p:ext>
            </p:extLst>
          </p:nvPr>
        </p:nvGraphicFramePr>
        <p:xfrm>
          <a:off x="436563" y="838200"/>
          <a:ext cx="8534398" cy="5273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578"/>
                <a:gridCol w="1197810"/>
                <a:gridCol w="1197811"/>
                <a:gridCol w="1422399"/>
                <a:gridCol w="1549401"/>
                <a:gridCol w="1295399"/>
              </a:tblGrid>
              <a:tr h="12070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Первоначальный план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Уточненный план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</a:t>
                      </a:r>
                      <a:endParaRPr lang="ru-RU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 marT="45717" marB="45717"/>
                </a:tc>
              </a:tr>
              <a:tr h="73195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60,9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83,3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22,4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84,1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101</a:t>
                      </a:r>
                      <a:endParaRPr lang="ru-RU" sz="1800" b="1" dirty="0"/>
                    </a:p>
                  </a:txBody>
                  <a:tcPr marT="45717" marB="45717"/>
                </a:tc>
              </a:tr>
              <a:tr h="1094558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 том</a:t>
                      </a:r>
                      <a:r>
                        <a:rPr lang="ru-RU" sz="1800" b="1" baseline="0" dirty="0" smtClean="0"/>
                        <a:t> числе собственные доходы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44,8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52,3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7,5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53,4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102</a:t>
                      </a:r>
                      <a:endParaRPr lang="ru-RU" sz="1800" b="1" dirty="0"/>
                    </a:p>
                  </a:txBody>
                  <a:tcPr marT="45717" marB="45717"/>
                </a:tc>
              </a:tr>
              <a:tr h="776209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безвозмездные</a:t>
                      </a:r>
                      <a:r>
                        <a:rPr lang="ru-RU" sz="1800" b="1" baseline="0" dirty="0" smtClean="0"/>
                        <a:t> поступления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16,1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31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14,9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30,8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99</a:t>
                      </a:r>
                      <a:endParaRPr lang="ru-RU" sz="1800" b="1" dirty="0"/>
                    </a:p>
                  </a:txBody>
                  <a:tcPr marT="45717" marB="45717"/>
                </a:tc>
              </a:tr>
              <a:tr h="73195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60,9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6,1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65,8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98</a:t>
                      </a:r>
                      <a:endParaRPr lang="ru-RU" sz="1800" b="1" dirty="0"/>
                    </a:p>
                  </a:txBody>
                  <a:tcPr marT="45717" marB="45717"/>
                </a:tc>
              </a:tr>
              <a:tr h="731957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Профицит </a:t>
                      </a:r>
                      <a:r>
                        <a:rPr lang="ru-RU" sz="1800" b="1" dirty="0" smtClean="0"/>
                        <a:t>бюджета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16,3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16,3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18,3</a:t>
                      </a:r>
                      <a:endParaRPr lang="ru-RU" sz="1800" b="1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112</a:t>
                      </a:r>
                      <a:endParaRPr lang="ru-RU" sz="1800" b="1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0294" name="TextBox 2"/>
          <p:cNvSpPr txBox="1">
            <a:spLocks noChangeArrowheads="1"/>
          </p:cNvSpPr>
          <p:nvPr/>
        </p:nvSpPr>
        <p:spPr bwMode="auto">
          <a:xfrm>
            <a:off x="7239000" y="5302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altLang="ru-RU"/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val="79512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27" name="Group 5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69617011"/>
              </p:ext>
            </p:extLst>
          </p:nvPr>
        </p:nvGraphicFramePr>
        <p:xfrm>
          <a:off x="228600" y="1295400"/>
          <a:ext cx="8534399" cy="432342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313330"/>
                <a:gridCol w="1287921"/>
                <a:gridCol w="1072713"/>
                <a:gridCol w="922800"/>
                <a:gridCol w="922800"/>
                <a:gridCol w="1119353"/>
                <a:gridCol w="895482"/>
              </a:tblGrid>
              <a:tr h="807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 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план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поступило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с планом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исп.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>
                    <a:noFill/>
                  </a:tcPr>
                </a:tc>
              </a:tr>
              <a:tr h="51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доходы физ.лиц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57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физ.лиц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388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имущества</a:t>
                      </a: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731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( штрафы, компенсация расходов)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+20,0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  <a:tr h="59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1364" name="TextBox 2"/>
          <p:cNvSpPr txBox="1">
            <a:spLocks noChangeArrowheads="1"/>
          </p:cNvSpPr>
          <p:nvPr/>
        </p:nvSpPr>
        <p:spPr bwMode="auto">
          <a:xfrm>
            <a:off x="152400" y="192088"/>
            <a:ext cx="899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altLang="ru-RU" sz="1800" b="1" dirty="0">
                <a:latin typeface="Bookman Old Style" pitchFamily="18" charset="0"/>
                <a:cs typeface="Arial" charset="0"/>
              </a:rPr>
              <a:t>Исполнение собственных доходов </a:t>
            </a:r>
          </a:p>
          <a:p>
            <a:pPr algn="ctr" eaLnBrk="1" hangingPunct="1"/>
            <a:r>
              <a:rPr lang="ru-RU" altLang="ru-RU" sz="1800" b="1" dirty="0">
                <a:latin typeface="Bookman Old Style" pitchFamily="18" charset="0"/>
                <a:cs typeface="Arial" charset="0"/>
              </a:rPr>
              <a:t>по источникам поступления</a:t>
            </a:r>
          </a:p>
          <a:p>
            <a:pPr algn="ctr" eaLnBrk="1" hangingPunct="1"/>
            <a:r>
              <a:rPr lang="ru-RU" altLang="ru-RU" sz="1800" b="1" dirty="0">
                <a:latin typeface="Bookman Old Style" pitchFamily="18" charset="0"/>
                <a:cs typeface="Arial" charset="0"/>
              </a:rPr>
              <a:t> за </a:t>
            </a:r>
            <a:r>
              <a:rPr lang="ru-RU" altLang="ru-RU" sz="1800" b="1" dirty="0" smtClean="0">
                <a:latin typeface="Bookman Old Style" pitchFamily="18" charset="0"/>
                <a:cs typeface="Arial" charset="0"/>
              </a:rPr>
              <a:t>2017 </a:t>
            </a:r>
            <a:r>
              <a:rPr lang="ru-RU" altLang="ru-RU" sz="1800" b="1" dirty="0">
                <a:latin typeface="Bookman Old Style" pitchFamily="18" charset="0"/>
                <a:cs typeface="Arial" charset="0"/>
              </a:rPr>
              <a:t>год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39071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533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Исполнение расходной части за </a:t>
            </a: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2017</a:t>
            </a:r>
            <a:r>
              <a:rPr lang="en-US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altLang="ru-RU" sz="1800" b="1" dirty="0" smtClean="0">
                <a:solidFill>
                  <a:schemeClr val="tx1"/>
                </a:solidFill>
                <a:latin typeface="Bookman Old Style" pitchFamily="18" charset="0"/>
              </a:rPr>
              <a:t>год</a:t>
            </a:r>
            <a:r>
              <a:rPr lang="ru-RU" alt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alt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(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Bookman Old Style" pitchFamily="18" charset="0"/>
              </a:rPr>
              <a:t>млн.руб</a:t>
            </a:r>
            <a:r>
              <a:rPr lang="ru-RU" altLang="ru-RU" sz="1400" b="1" dirty="0" smtClean="0">
                <a:solidFill>
                  <a:schemeClr val="tx1"/>
                </a:solidFill>
                <a:latin typeface="Bookman Old Style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69325666"/>
              </p:ext>
            </p:extLst>
          </p:nvPr>
        </p:nvGraphicFramePr>
        <p:xfrm>
          <a:off x="152401" y="681038"/>
          <a:ext cx="8740080" cy="59122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85585"/>
                <a:gridCol w="1220611"/>
                <a:gridCol w="990463"/>
                <a:gridCol w="1170547"/>
                <a:gridCol w="922866"/>
                <a:gridCol w="950008"/>
              </a:tblGrid>
              <a:tr h="8229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исп.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</a:tr>
              <a:tr h="5894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 Общегосударственные вопросы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52742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 Национальная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оборона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5894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 Национальная безопасность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5894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 Национальная экономика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42612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ЖКХ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4270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 Образование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5894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0800 Культура и кинематография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Социальная политика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58949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 Физическая культура и спорт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98" marB="45698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Bosss\обменник\Суппес О.В\фото для отчета 2018\Цветущий Боровский\Сибирская 2\сибирска 2 2017 на конкурс\IMG_04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" y="811369"/>
            <a:ext cx="4023403" cy="20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Новикова\Desktop\ЕД Проект экологический\фото для ЕР\Отобраны\Язевка фото к материал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44" y="3902299"/>
            <a:ext cx="4149835" cy="209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\\Bosss\обменник\для Новиковой\красим заборы 2017\aJIvzeL6ViI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7" y="3902299"/>
            <a:ext cx="4243398" cy="2133315"/>
          </a:xfrm>
          <a:prstGeom prst="rect">
            <a:avLst/>
          </a:prstGeom>
          <a:noFill/>
          <a:extLst/>
        </p:spPr>
      </p:pic>
      <p:pic>
        <p:nvPicPr>
          <p:cNvPr id="11" name="Picture 3" descr="C:\Users\Лариса\Desktop\ЗАНЯТОСТЬ ДЕТЕЙ Лето 2017\DSC_01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78" y="802428"/>
            <a:ext cx="4323913" cy="22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251521" y="188641"/>
            <a:ext cx="8640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Благоустройство</a:t>
            </a:r>
            <a:endParaRPr lang="ru-RU" altLang="ru-RU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52529" y="2614118"/>
            <a:ext cx="4248867" cy="1145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Озеленение</a:t>
            </a: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4057" y="5589431"/>
            <a:ext cx="4340072" cy="1146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Обустройство парков, очистка территории , </a:t>
            </a: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МАФы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прочие мероприятия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4572000" y="2498502"/>
            <a:ext cx="4461491" cy="1261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Отряд  главы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Трудоустроен о 168 подростков</a:t>
            </a:r>
          </a:p>
          <a:p>
            <a:pPr algn="ctr"/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за 14 дней  без учета ЦЗН-4221 </a:t>
            </a:r>
            <a:r>
              <a:rPr lang="ru-RU" sz="1600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6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589432"/>
            <a:ext cx="4461491" cy="114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субботников, - 2470 чел., уборка  территории - 5 га,  вывезено мусора -2  тыс. м3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Побелено 360 м. бордюров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Отремонтировано 933 м. забора</a:t>
            </a:r>
          </a:p>
        </p:txBody>
      </p:sp>
    </p:spTree>
    <p:extLst>
      <p:ext uri="{BB962C8B-B14F-4D97-AF65-F5344CB8AC3E}">
        <p14:creationId xmlns:p14="http://schemas.microsoft.com/office/powerpoint/2010/main" val="29386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osss\обменник\Суппес О.В\фото ул. Б.Мареевых фонари\DSC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837127"/>
            <a:ext cx="8615966" cy="58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03042" y="111821"/>
            <a:ext cx="86409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</a:rPr>
              <a:t>Благоустройство</a:t>
            </a:r>
          </a:p>
        </p:txBody>
      </p:sp>
      <p:sp>
        <p:nvSpPr>
          <p:cNvPr id="4" name="Овал 3"/>
          <p:cNvSpPr/>
          <p:nvPr/>
        </p:nvSpPr>
        <p:spPr>
          <a:xfrm>
            <a:off x="2875603" y="5203064"/>
            <a:ext cx="3895836" cy="148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</a:rPr>
              <a:t>Установлено 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</a:rPr>
              <a:t> 9 опор,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</a:rPr>
              <a:t> 15 светильников, </a:t>
            </a:r>
          </a:p>
          <a:p>
            <a:pPr algn="ctr"/>
            <a:r>
              <a:rPr lang="ru-RU" sz="2000" b="1" i="1" dirty="0" smtClean="0">
                <a:solidFill>
                  <a:schemeClr val="tx1">
                    <a:lumMod val="50000"/>
                  </a:schemeClr>
                </a:solidFill>
              </a:rPr>
              <a:t>650 м.</a:t>
            </a:r>
            <a:endParaRPr lang="ru-RU" sz="2000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25037" y="929104"/>
            <a:ext cx="3387143" cy="2200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Уличное освещение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2015г. -6,5 </a:t>
            </a:r>
            <a:r>
              <a:rPr lang="ru-RU" b="1" i="1" dirty="0" err="1" smtClean="0">
                <a:solidFill>
                  <a:schemeClr val="tx1">
                    <a:lumMod val="50000"/>
                  </a:schemeClr>
                </a:solidFill>
              </a:rPr>
              <a:t>млн.руб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2016г. -4,2 </a:t>
            </a:r>
            <a:r>
              <a:rPr lang="ru-RU" b="1" i="1" dirty="0" err="1" smtClean="0">
                <a:solidFill>
                  <a:schemeClr val="tx1">
                    <a:lumMod val="50000"/>
                  </a:schemeClr>
                </a:solidFill>
              </a:rPr>
              <a:t>млн.руб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2017г.-4,8 </a:t>
            </a:r>
            <a:r>
              <a:rPr lang="ru-RU" b="1" i="1" dirty="0" err="1" smtClean="0">
                <a:solidFill>
                  <a:schemeClr val="tx1">
                    <a:lumMod val="50000"/>
                  </a:schemeClr>
                </a:solidFill>
              </a:rPr>
              <a:t>млн.руб</a:t>
            </a:r>
            <a:r>
              <a:rPr lang="ru-RU" b="1" i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b="1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3042" y="929104"/>
            <a:ext cx="3412135" cy="2664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1129 светильников,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929 опор.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 2017 году заменено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светильников - 8 шт.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лампочек -208 шт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960" y="0"/>
            <a:ext cx="7543800" cy="871637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Культура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341881"/>
              </p:ext>
            </p:extLst>
          </p:nvPr>
        </p:nvGraphicFramePr>
        <p:xfrm>
          <a:off x="212312" y="697389"/>
          <a:ext cx="46051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643"/>
                <a:gridCol w="664310"/>
                <a:gridCol w="986808"/>
                <a:gridCol w="822339"/>
              </a:tblGrid>
              <a:tr h="515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/>
                </a:tc>
              </a:tr>
              <a:tr h="294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Численность работающих, культура, чел.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</a:tr>
              <a:tr h="449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кружков, коллективов (клубных формирований) в культуре,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</a:tr>
              <a:tr h="294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-из них детских, шт.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</a:tr>
              <a:tr h="523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Численность занимающихся в кружках, коллективах (клубных формирований), чел.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381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339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563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</a:tr>
              <a:tr h="294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из них дети до 18 лет, чел.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9" y="3889419"/>
            <a:ext cx="3928056" cy="2801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13" y="1007772"/>
            <a:ext cx="3919692" cy="2596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0" y="3992451"/>
            <a:ext cx="4463282" cy="269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8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51520" y="397204"/>
            <a:ext cx="8892480" cy="4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Достижения 2017 </a:t>
            </a: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год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347003" y="914403"/>
            <a:ext cx="4446240" cy="573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altLang="ru-RU" sz="1000" b="1" dirty="0" smtClean="0">
              <a:latin typeface="Arial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alt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диплома: </a:t>
            </a:r>
          </a:p>
          <a:p>
            <a:pPr algn="ctr">
              <a:buNone/>
            </a:pPr>
            <a:endParaRPr lang="ru-RU" alt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конкурсы –20 дипломов </a:t>
            </a:r>
          </a:p>
          <a:p>
            <a:pPr algn="ctr">
              <a:buNone/>
            </a:pPr>
            <a:endParaRPr lang="ru-RU" alt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Областные конкурсы – 12 дипломов </a:t>
            </a:r>
          </a:p>
          <a:p>
            <a:pPr algn="ctr">
              <a:buNone/>
            </a:pPr>
            <a:endParaRPr lang="ru-RU" alt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конкурс – 1 диплом Лауреат 1 степени</a:t>
            </a:r>
            <a:r>
              <a:rPr lang="ru-RU" alt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None/>
            </a:pPr>
            <a:endParaRPr lang="ru-RU" alt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конкурсы – 3 диплома </a:t>
            </a:r>
          </a:p>
          <a:p>
            <a:pPr algn="ctr">
              <a:buNone/>
            </a:pPr>
            <a:endParaRPr lang="ru-RU" alt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alt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Районные конкурсы – 8 дипломов </a:t>
            </a:r>
          </a:p>
          <a:p>
            <a:pPr algn="ctr">
              <a:buNone/>
            </a:pPr>
            <a:endParaRPr lang="ru-RU" altLang="ru-RU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borovskiy-adm.ru/sites/default/files/fotogalery/fotos/dsc_023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9952"/>
            <a:ext cx="3764924" cy="262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rovskiy-adm.ru/sites/default/files/fotogalery/fotos/img_4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95553"/>
            <a:ext cx="3764925" cy="248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22831"/>
            <a:ext cx="7543800" cy="941696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Физическая культура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34688"/>
              </p:ext>
            </p:extLst>
          </p:nvPr>
        </p:nvGraphicFramePr>
        <p:xfrm>
          <a:off x="121977" y="984124"/>
          <a:ext cx="5518968" cy="31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919"/>
                <a:gridCol w="924115"/>
                <a:gridCol w="847501"/>
                <a:gridCol w="886433"/>
              </a:tblGrid>
              <a:tr h="465825"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0" marR="68570" marT="45724" marB="45724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г.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г.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г.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804037"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работающих физическая культура и спорт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чел./в том числе совместителей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0" marR="6857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</a:tr>
              <a:tr h="574315"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инструкторов- методистов, специалистов </a:t>
                      </a: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0" marR="6857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</a:tr>
              <a:tr h="1033759"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постоянно занимающихся физической культурой и спортом/в том числе дети, чел.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0" marR="68570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7452/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1436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7952/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1539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8036/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1586</a:t>
                      </a:r>
                      <a:endParaRPr lang="ru-RU" sz="20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/>
                </a:tc>
              </a:tr>
            </a:tbl>
          </a:graphicData>
        </a:graphic>
      </p:graphicFrame>
      <p:pic>
        <p:nvPicPr>
          <p:cNvPr id="9" name="Picture 2" descr="C:\Users\Фадеева\Desktop\к отчету главы 1\собрание 2018\ФОТО СПОРТ\ФОТО СПОРТ\ФУТБОЛ ДЕТ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1" y="4172752"/>
            <a:ext cx="4520485" cy="25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Фадеева\Desktop\к отчету главы 1\собрание 2018\ФОТО СПОРТ\ФОТО СПОРТ\СЕМЬЯ АХМЕТОВЫХ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14" y="919239"/>
            <a:ext cx="3119603" cy="522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97901" y="151192"/>
            <a:ext cx="8388522" cy="64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Достижения 2017 </a:t>
            </a:r>
            <a:r>
              <a:rPr lang="ru-RU" altLang="ru-RU" sz="28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476013" y="1062375"/>
            <a:ext cx="4539197" cy="5676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2 место в Кубке России по лапте среди мужских команд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2 место в чемпионате России по мини-лапте среди мужских команд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3 место в первенстве России среди юниорок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открытом чемпионате Тюменской области по лапте среди мужских и женских команд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первенстве Тюменской области по футболу среди юношей 2004-2005 г.р.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первенстве г. Тюмени по мини-футболу среди юношей 2003-2004 г.р.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первенстве г. Тюмени по футболу среди юношей 2003-2004 г.р. 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2 место в соревнованиях «Папа, мама, я – спортивная семья» </a:t>
            </a:r>
            <a:r>
              <a:rPr lang="en-US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IV </a:t>
            </a: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всероссийской Спартакиады среди трудящихся</a:t>
            </a:r>
          </a:p>
          <a:p>
            <a:pPr algn="just">
              <a:spcBef>
                <a:spcPct val="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общекомандном зачете зимних сельских спортивных игр Тюменского муниципального района</a:t>
            </a:r>
          </a:p>
          <a:p>
            <a:pPr algn="just">
              <a:spcBef>
                <a:spcPct val="50000"/>
              </a:spcBef>
            </a:pPr>
            <a:r>
              <a:rPr lang="ru-RU" altLang="ru-RU" sz="13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1 место в общекомандном зачете Спартакиады ветеранов Тюменского муниципального района</a:t>
            </a:r>
          </a:p>
        </p:txBody>
      </p:sp>
      <p:pic>
        <p:nvPicPr>
          <p:cNvPr id="7" name="Picture 2" descr="C:\Users\Фадеева\Desktop\к отчету главы 1\собрание 2018\ФОТО СПОРТ\ФОТО СПОРТ\ЛАПТА ВЗРОСЛ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9" y="3755962"/>
            <a:ext cx="3872289" cy="29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Фадеева\Desktop\к отчету главы 1\собрание 2018\ФОТО СПОРТ\ФОТО СПОРТ\ЛАПТА ДЕВУШ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7" y="1062374"/>
            <a:ext cx="3932371" cy="251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osss\обменник\Суппес О.В\Фото к отчету главы март 2016 г\птицефабрика сверх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045"/>
            <a:ext cx="7365504" cy="88567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Общая характеристика поселка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80112" y="1412776"/>
            <a:ext cx="266429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Численность населения -</a:t>
            </a:r>
            <a:r>
              <a:rPr lang="ru-RU" b="1" dirty="0" smtClean="0"/>
              <a:t>18581 </a:t>
            </a:r>
            <a:r>
              <a:rPr lang="ru-RU" b="1" dirty="0" smtClean="0"/>
              <a:t>чел.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Численность населения работающих в </a:t>
            </a:r>
            <a:r>
              <a:rPr lang="ru-RU" b="1" dirty="0" smtClean="0"/>
              <a:t>поселке-6937 </a:t>
            </a:r>
            <a:r>
              <a:rPr lang="ru-RU" b="1" dirty="0" smtClean="0"/>
              <a:t>чел.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221088"/>
            <a:ext cx="3096344" cy="2259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Зарегистрировано предприятий – </a:t>
            </a:r>
            <a:r>
              <a:rPr lang="ru-RU" b="1" dirty="0" smtClean="0"/>
              <a:t>338 </a:t>
            </a:r>
            <a:r>
              <a:rPr lang="ru-RU" b="1" dirty="0" smtClean="0"/>
              <a:t>шт.</a:t>
            </a:r>
          </a:p>
          <a:p>
            <a:pPr algn="ctr"/>
            <a:r>
              <a:rPr lang="ru-RU" b="1" dirty="0" smtClean="0"/>
              <a:t>Действующих ИП- </a:t>
            </a:r>
            <a:r>
              <a:rPr lang="ru-RU" b="1" dirty="0" smtClean="0"/>
              <a:t>483ед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smtClean="0"/>
              <a:t>Официально зарегистрированных безработных </a:t>
            </a:r>
            <a:r>
              <a:rPr lang="ru-RU" b="1" dirty="0" smtClean="0"/>
              <a:t>-59 </a:t>
            </a:r>
            <a:r>
              <a:rPr lang="ru-RU" b="1" dirty="0" smtClean="0"/>
              <a:t>чел.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79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Муниципальные программы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968526"/>
              </p:ext>
            </p:extLst>
          </p:nvPr>
        </p:nvGraphicFramePr>
        <p:xfrm>
          <a:off x="323528" y="1052736"/>
          <a:ext cx="8568952" cy="4890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872208"/>
                <a:gridCol w="1728192"/>
                <a:gridCol w="1584176"/>
              </a:tblGrid>
              <a:tr h="9589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Первоначальный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Исполнено по бюджету </a:t>
                      </a:r>
                      <a:r>
                        <a:rPr lang="ru-RU" sz="1600" dirty="0" smtClean="0"/>
                        <a:t>2017 года</a:t>
                      </a:r>
                      <a:endParaRPr lang="ru-RU" sz="1600" dirty="0"/>
                    </a:p>
                  </a:txBody>
                  <a:tcPr/>
                </a:tc>
              </a:tr>
              <a:tr h="98528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</a:t>
                      </a:r>
                      <a:r>
                        <a:rPr kumimoji="0" lang="ru-RU" sz="1400" b="1" kern="120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«Развитие муниципальной службы в муниципальном  образовании поселок Боровский 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57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«Организация и осуществление первичного воинского учета  на территории МО п.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30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«Повышение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эффективности управления и распоряжения собственностью муниципального образования поселок Боровский» 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577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"Обеспечение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безопасности жизнедеятельности на территории поселка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6926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3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024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Муниципальные программы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16923"/>
              </p:ext>
            </p:extLst>
          </p:nvPr>
        </p:nvGraphicFramePr>
        <p:xfrm>
          <a:off x="323527" y="836710"/>
          <a:ext cx="8352929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155210"/>
                <a:gridCol w="2013956"/>
                <a:gridCol w="1399453"/>
              </a:tblGrid>
              <a:tr h="150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Первоначальный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2017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20167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Исполнено по бюджету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</a:tr>
              <a:tr h="16167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«Содержание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автомобильных дорог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муниципального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образования поселок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033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«Благоустройство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территории муниципального образования поселок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50803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4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Муниципальные программы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889752"/>
              </p:ext>
            </p:extLst>
          </p:nvPr>
        </p:nvGraphicFramePr>
        <p:xfrm>
          <a:off x="179512" y="764704"/>
          <a:ext cx="8712969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625"/>
                <a:gridCol w="1895370"/>
                <a:gridCol w="1985626"/>
                <a:gridCol w="1534348"/>
              </a:tblGrid>
              <a:tr h="12723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Первоначальный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Уточненный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лан по бюджету </a:t>
                      </a:r>
                      <a:r>
                        <a:rPr lang="ru-RU" sz="1600" dirty="0" smtClean="0"/>
                        <a:t>2017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Исполнено по бюджету </a:t>
                      </a:r>
                      <a:r>
                        <a:rPr lang="ru-RU" sz="1600" dirty="0" smtClean="0"/>
                        <a:t>2017 года</a:t>
                      </a:r>
                      <a:endParaRPr lang="ru-RU" sz="1600" dirty="0"/>
                    </a:p>
                  </a:txBody>
                  <a:tcPr/>
                </a:tc>
              </a:tr>
              <a:tr h="1186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Основные направления развития физической культуры  и спорта в муниципальном образовании поселок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ru-RU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38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«Основные направления развития молодежной политики в муниципальном  образовании поселок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359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МП «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Основные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направления развития культурно-досуговой деятельности в муниципальном образовании поселок Боровский»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94908" y="30379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Bosss\обменник\Суппес О.В\Фото к отчету главы март 2016 г\Боровский сверху 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3333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Характеристика инфраструктуры поселка</a:t>
            </a:r>
          </a:p>
        </p:txBody>
      </p:sp>
      <p:sp>
        <p:nvSpPr>
          <p:cNvPr id="3" name="Овал 2"/>
          <p:cNvSpPr/>
          <p:nvPr/>
        </p:nvSpPr>
        <p:spPr>
          <a:xfrm>
            <a:off x="278984" y="2564904"/>
            <a:ext cx="432048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Протяженность дорог – 55 км., в том числе</a:t>
            </a:r>
          </a:p>
          <a:p>
            <a:pPr algn="ctr"/>
            <a:r>
              <a:rPr lang="ru-RU" b="1" i="1" dirty="0" smtClean="0"/>
              <a:t>асфальт -</a:t>
            </a:r>
            <a:r>
              <a:rPr lang="ru-RU" b="1" i="1" dirty="0" smtClean="0"/>
              <a:t>37 </a:t>
            </a:r>
            <a:r>
              <a:rPr lang="ru-RU" b="1" i="1" dirty="0" smtClean="0"/>
              <a:t>км. </a:t>
            </a:r>
          </a:p>
          <a:p>
            <a:pPr algn="ctr"/>
            <a:r>
              <a:rPr lang="ru-RU" b="1" i="1" dirty="0" smtClean="0"/>
              <a:t>грунт </a:t>
            </a:r>
            <a:r>
              <a:rPr lang="ru-RU" b="1" i="1" dirty="0" smtClean="0"/>
              <a:t>18 </a:t>
            </a:r>
            <a:r>
              <a:rPr lang="ru-RU" b="1" i="1" dirty="0" smtClean="0"/>
              <a:t>км.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3995936" y="836712"/>
            <a:ext cx="514806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Протяженность</a:t>
            </a:r>
          </a:p>
          <a:p>
            <a:pPr algn="ctr"/>
            <a:r>
              <a:rPr lang="ru-RU" b="1" i="1" dirty="0" smtClean="0"/>
              <a:t>  Водопроводных сетей – 35 км.</a:t>
            </a:r>
          </a:p>
          <a:p>
            <a:pPr algn="ctr"/>
            <a:r>
              <a:rPr lang="ru-RU" b="1" i="1" dirty="0" smtClean="0"/>
              <a:t>Канализационных  сетей </a:t>
            </a:r>
            <a:r>
              <a:rPr lang="ru-RU" b="1" i="1" dirty="0" smtClean="0"/>
              <a:t>-27,5 </a:t>
            </a:r>
            <a:r>
              <a:rPr lang="ru-RU" b="1" i="1" dirty="0" smtClean="0"/>
              <a:t>км.</a:t>
            </a:r>
          </a:p>
          <a:p>
            <a:pPr algn="ctr"/>
            <a:r>
              <a:rPr lang="ru-RU" b="1" i="1" dirty="0" smtClean="0"/>
              <a:t>Тепловых сетей -13 км.</a:t>
            </a:r>
          </a:p>
          <a:p>
            <a:pPr algn="ctr"/>
            <a:r>
              <a:rPr lang="ru-RU" b="1" i="1" dirty="0" smtClean="0"/>
              <a:t>Электрических сетей-53 км.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4860032" y="3789040"/>
            <a:ext cx="3816424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Многоквартирные дома – </a:t>
            </a:r>
            <a:r>
              <a:rPr lang="ru-RU" b="1" i="1" dirty="0" smtClean="0"/>
              <a:t>111 </a:t>
            </a:r>
            <a:r>
              <a:rPr lang="ru-RU" b="1" i="1" dirty="0" smtClean="0"/>
              <a:t>шт.</a:t>
            </a:r>
          </a:p>
          <a:p>
            <a:pPr algn="ctr"/>
            <a:r>
              <a:rPr lang="ru-RU" b="1" i="1" dirty="0" smtClean="0"/>
              <a:t>Частные дома  -</a:t>
            </a:r>
            <a:r>
              <a:rPr lang="ru-RU" b="1" i="1" dirty="0" smtClean="0"/>
              <a:t>1938 </a:t>
            </a:r>
            <a:r>
              <a:rPr lang="ru-RU" b="1" i="1" dirty="0" smtClean="0"/>
              <a:t>шт.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7322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651" y="48416"/>
            <a:ext cx="7543800" cy="145075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Демография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Динамика численности и естественное движение населения (чел.)</a:t>
            </a:r>
            <a:endParaRPr lang="ru-RU" sz="2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6" name="Объект 2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39431110"/>
              </p:ext>
            </p:extLst>
          </p:nvPr>
        </p:nvGraphicFramePr>
        <p:xfrm>
          <a:off x="5112327" y="2618509"/>
          <a:ext cx="3844636" cy="401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Объект 3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57804644"/>
              </p:ext>
            </p:extLst>
          </p:nvPr>
        </p:nvGraphicFramePr>
        <p:xfrm>
          <a:off x="373487" y="1996225"/>
          <a:ext cx="4491592" cy="46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6632" y="3530127"/>
            <a:ext cx="647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+88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586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osss\обменник\Суппес О.В\Фото к отчету главы март 2016 г\DSC_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СМСП и потребительский рынок </a:t>
            </a:r>
          </a:p>
        </p:txBody>
      </p:sp>
      <p:sp>
        <p:nvSpPr>
          <p:cNvPr id="2" name="Овал 1"/>
          <p:cNvSpPr/>
          <p:nvPr/>
        </p:nvSpPr>
        <p:spPr>
          <a:xfrm>
            <a:off x="5364088" y="908720"/>
            <a:ext cx="38111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Количество объектов торговли- </a:t>
            </a:r>
            <a:r>
              <a:rPr lang="ru-RU" b="1" i="1" dirty="0" smtClean="0"/>
              <a:t>89 шт</a:t>
            </a:r>
            <a:r>
              <a:rPr lang="ru-RU" b="1" i="1" dirty="0" smtClean="0"/>
              <a:t>. </a:t>
            </a:r>
          </a:p>
        </p:txBody>
      </p:sp>
      <p:sp>
        <p:nvSpPr>
          <p:cNvPr id="3" name="Овал 2"/>
          <p:cNvSpPr/>
          <p:nvPr/>
        </p:nvSpPr>
        <p:spPr>
          <a:xfrm>
            <a:off x="5364088" y="2780928"/>
            <a:ext cx="377991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Количество объектов общественного </a:t>
            </a:r>
            <a:r>
              <a:rPr lang="ru-RU" b="1" i="1" dirty="0" smtClean="0"/>
              <a:t>питания-13 </a:t>
            </a:r>
            <a:r>
              <a:rPr lang="ru-RU" b="1" i="1" dirty="0" smtClean="0"/>
              <a:t>шт. </a:t>
            </a:r>
          </a:p>
          <a:p>
            <a:pPr algn="ctr"/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5364088" y="4653136"/>
            <a:ext cx="3779912" cy="1812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Количество объектов бытового обслуживания – </a:t>
            </a:r>
            <a:r>
              <a:rPr lang="ru-RU" b="1" i="1" dirty="0" smtClean="0"/>
              <a:t>48 </a:t>
            </a:r>
            <a:r>
              <a:rPr lang="ru-RU" b="1" i="1" dirty="0" smtClean="0"/>
              <a:t>шт.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016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69706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b="1" dirty="0" smtClean="0"/>
              <a:t>Ввод жилья</a:t>
            </a:r>
            <a:endParaRPr lang="ru-RU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82544417"/>
              </p:ext>
            </p:extLst>
          </p:nvPr>
        </p:nvGraphicFramePr>
        <p:xfrm>
          <a:off x="458869" y="1136073"/>
          <a:ext cx="5027531" cy="5161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4492143"/>
              </p:ext>
            </p:extLst>
          </p:nvPr>
        </p:nvGraphicFramePr>
        <p:xfrm>
          <a:off x="5832652" y="1210616"/>
          <a:ext cx="3311348" cy="551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2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0" y="168387"/>
            <a:ext cx="7315200" cy="7159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Ввод жилья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914400" y="2438400"/>
            <a:ext cx="3581400" cy="4191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8200" y="2438400"/>
            <a:ext cx="3581400" cy="4191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\\Bosss\обменник\Суппес О.В\фото для отчета 2018\НОВЫЙ ДОМ ТРОТУАР Мира 29 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2" y="888641"/>
            <a:ext cx="8306873" cy="575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8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31" y="1"/>
            <a:ext cx="6858000" cy="899159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инвестиционных проектах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67757"/>
              </p:ext>
            </p:extLst>
          </p:nvPr>
        </p:nvGraphicFramePr>
        <p:xfrm>
          <a:off x="237700" y="715261"/>
          <a:ext cx="8906301" cy="59942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95104"/>
                <a:gridCol w="4408909"/>
                <a:gridCol w="1004552"/>
                <a:gridCol w="1197736"/>
              </a:tblGrid>
              <a:tr h="954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организации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Краткое содержание проекта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Объем инвестиций</a:t>
                      </a:r>
                    </a:p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млн.руб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Рабочие места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</a:tr>
              <a:tr h="676417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ТПК "Ягоды Плюс"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регионального производственного комплекса по переработке (глубокой переработке) дикорастущих и садовых ягод, плодов и овощей </a:t>
                      </a:r>
                      <a:endParaRPr lang="ru-RU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00855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"НГ-ГРУПП" 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производства пластиковой упаковки</a:t>
                      </a:r>
                      <a:endParaRPr lang="ru-RU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68306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"Тюмень Прибор"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Строительство производственной базы по изготовлению шкафов АСУ ТП и </a:t>
                      </a:r>
                      <a:r>
                        <a:rPr kumimoji="0" lang="ru-RU" sz="14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весоизмерительных</a:t>
                      </a:r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систем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94235"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«ЛАНДИС»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Производство мороженого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  <a:endParaRPr lang="ru-RU" sz="1800" b="1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endParaRPr lang="ru-RU" sz="1800" b="1" i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62468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НПО «</a:t>
                      </a:r>
                      <a:r>
                        <a:rPr kumimoji="0" lang="ru-RU" sz="14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СибБурМаш</a:t>
                      </a:r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»,</a:t>
                      </a:r>
                      <a:endParaRPr lang="ru-RU" sz="14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Выпуск нефтегазопромыслового оборудования, водо-</a:t>
                      </a:r>
                      <a:r>
                        <a:rPr kumimoji="0" lang="ru-RU" sz="14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нефтегазонабухающих</a:t>
                      </a:r>
                      <a:r>
                        <a:rPr kumimoji="0" lang="ru-RU" sz="14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пакеров</a:t>
                      </a:r>
                      <a:endParaRPr lang="ru-RU" sz="14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94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«Прованс Групп»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комплекса по переработке листовых салатов и овощей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942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«Рост Гриб»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автоматизированного комплекса по выращиванию грибов (шампиньонов)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236,1 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800" b="1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31" y="1"/>
            <a:ext cx="6858000" cy="899159"/>
          </a:xfrm>
        </p:spPr>
        <p:txBody>
          <a:bodyPr anchor="ctr">
            <a:normAutofit/>
          </a:bodyPr>
          <a:lstStyle/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инвестиционных проектах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774959"/>
              </p:ext>
            </p:extLst>
          </p:nvPr>
        </p:nvGraphicFramePr>
        <p:xfrm>
          <a:off x="237700" y="715261"/>
          <a:ext cx="8738875" cy="580683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31258"/>
                <a:gridCol w="3490174"/>
                <a:gridCol w="1365161"/>
                <a:gridCol w="1352282"/>
              </a:tblGrid>
              <a:tr h="557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организации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Краткое содержание проекта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Объем инвестиций</a:t>
                      </a:r>
                    </a:p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млн.руб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Рабочие места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7143" marR="7143" marT="9543" marB="0" anchor="ctr"/>
                </a:tc>
              </a:tr>
              <a:tr h="889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6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ЭнергоТехСервис</a:t>
                      </a: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технического центра по производству и сервису газовых электростанций.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1330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089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Тюменьэнергострой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Строительство кондитерской фабрики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348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«Удача» 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Открытие спортивно-оздоровительного комплекса по адресу: п. Боровский, ул. Октябрьская, д.2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348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6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Профмодуль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Открытие специализированного склада-магазина по реализации кровельных и фасадных материалов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3487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16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Рангно</a:t>
                      </a:r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Г.Н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Открытие детской игровой комнаты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7348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«Пульсар»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Открытие загородного клуба «Островский»</a:t>
                      </a:r>
                      <a:endParaRPr lang="ru-RU" sz="16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6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1132</TotalTime>
  <Words>1391</Words>
  <Application>Microsoft Office PowerPoint</Application>
  <PresentationFormat>Экран (4:3)</PresentationFormat>
  <Paragraphs>453</Paragraphs>
  <Slides>22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Презентация PowerPoint</vt:lpstr>
      <vt:lpstr>Общая характеристика поселка</vt:lpstr>
      <vt:lpstr>Характеристика инфраструктуры поселка</vt:lpstr>
      <vt:lpstr>Демография Динамика численности и естественное движение населения (чел.)</vt:lpstr>
      <vt:lpstr>СМСП и потребительский рынок </vt:lpstr>
      <vt:lpstr>Ввод жилья</vt:lpstr>
      <vt:lpstr>Ввод жилья</vt:lpstr>
      <vt:lpstr>Презентация PowerPoint</vt:lpstr>
      <vt:lpstr>Презентация PowerPoint</vt:lpstr>
      <vt:lpstr>Бюджет поселка Боровский</vt:lpstr>
      <vt:lpstr>Исполнение бюджета за 2017 год</vt:lpstr>
      <vt:lpstr>Презентация PowerPoint</vt:lpstr>
      <vt:lpstr>Исполнение расходной части за 2017 год (млн.руб.)</vt:lpstr>
      <vt:lpstr>Презентация PowerPoint</vt:lpstr>
      <vt:lpstr>Презентация PowerPoint</vt:lpstr>
      <vt:lpstr>Культура</vt:lpstr>
      <vt:lpstr>Презентация PowerPoint</vt:lpstr>
      <vt:lpstr>Физическая культура</vt:lpstr>
      <vt:lpstr>Презентация PowerPoint</vt:lpstr>
      <vt:lpstr>Муниципальные программы</vt:lpstr>
      <vt:lpstr>Муниципальные программы</vt:lpstr>
      <vt:lpstr>Муниципальные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</dc:creator>
  <cp:lastModifiedBy>admin</cp:lastModifiedBy>
  <cp:revision>49</cp:revision>
  <cp:lastPrinted>2018-05-30T09:21:50Z</cp:lastPrinted>
  <dcterms:created xsi:type="dcterms:W3CDTF">2014-05-20T03:17:33Z</dcterms:created>
  <dcterms:modified xsi:type="dcterms:W3CDTF">2018-05-30T11:09:04Z</dcterms:modified>
</cp:coreProperties>
</file>